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1" r:id="rId2"/>
    <p:sldId id="285" r:id="rId3"/>
    <p:sldId id="324" r:id="rId4"/>
    <p:sldId id="279" r:id="rId5"/>
    <p:sldId id="295" r:id="rId6"/>
    <p:sldId id="297" r:id="rId7"/>
    <p:sldId id="305" r:id="rId8"/>
    <p:sldId id="309" r:id="rId9"/>
    <p:sldId id="328" r:id="rId10"/>
    <p:sldId id="311" r:id="rId11"/>
    <p:sldId id="316" r:id="rId12"/>
    <p:sldId id="317" r:id="rId13"/>
    <p:sldId id="315" r:id="rId14"/>
    <p:sldId id="313" r:id="rId15"/>
    <p:sldId id="318" r:id="rId16"/>
    <p:sldId id="329" r:id="rId17"/>
    <p:sldId id="331" r:id="rId18"/>
    <p:sldId id="321" r:id="rId19"/>
    <p:sldId id="332" r:id="rId20"/>
    <p:sldId id="333" r:id="rId21"/>
    <p:sldId id="330" r:id="rId22"/>
    <p:sldId id="314" r:id="rId23"/>
    <p:sldId id="306" r:id="rId24"/>
    <p:sldId id="307" r:id="rId25"/>
    <p:sldId id="327" r:id="rId26"/>
    <p:sldId id="296" r:id="rId27"/>
    <p:sldId id="293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은석[ 대학원석·박사통합과정제적 / 뇌공학과 ]" initials="송대/뇌]" lastIdx="1" clrIdx="0">
    <p:extLst>
      <p:ext uri="{19B8F6BF-5375-455C-9EA6-DF929625EA0E}">
        <p15:presenceInfo xmlns:p15="http://schemas.microsoft.com/office/powerpoint/2012/main" userId="송은석[ 대학원석·박사통합과정제적 / 뇌공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D03"/>
    <a:srgbClr val="60523E"/>
    <a:srgbClr val="7D7767"/>
    <a:srgbClr val="948870"/>
    <a:srgbClr val="EB443E"/>
    <a:srgbClr val="2C2D19"/>
    <a:srgbClr val="0C242E"/>
    <a:srgbClr val="7BBC91"/>
    <a:srgbClr val="BFEBA0"/>
    <a:srgbClr val="E24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5" autoAdjust="0"/>
    <p:restoredTop sz="82968" autoAdjust="0"/>
  </p:normalViewPr>
  <p:slideViewPr>
    <p:cSldViewPr snapToGrid="0">
      <p:cViewPr>
        <p:scale>
          <a:sx n="75" d="100"/>
          <a:sy n="75" d="100"/>
        </p:scale>
        <p:origin x="36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국립공원 탐방객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2009</c:v>
                </c:pt>
                <c:pt idx="1">
                  <c:v>2011</c:v>
                </c:pt>
                <c:pt idx="2">
                  <c:v>2013</c:v>
                </c:pt>
                <c:pt idx="3">
                  <c:v>2015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>
                  <c:v>38219355</c:v>
                </c:pt>
                <c:pt idx="1">
                  <c:v>40803507</c:v>
                </c:pt>
                <c:pt idx="2">
                  <c:v>46931809</c:v>
                </c:pt>
                <c:pt idx="3">
                  <c:v>48332135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9-4A37-8650-A3984CC89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4346912"/>
        <c:axId val="444345928"/>
      </c:barChart>
      <c:catAx>
        <c:axId val="44434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345928"/>
        <c:crosses val="autoZero"/>
        <c:auto val="1"/>
        <c:lblAlgn val="ctr"/>
        <c:lblOffset val="100"/>
        <c:noMultiLvlLbl val="0"/>
      </c:catAx>
      <c:valAx>
        <c:axId val="44434592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34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한국의 독버섯 중독 사고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중독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36</c:v>
                </c:pt>
                <c:pt idx="1">
                  <c:v>22</c:v>
                </c:pt>
                <c:pt idx="2">
                  <c:v>13</c:v>
                </c:pt>
                <c:pt idx="3">
                  <c:v>4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99-48C3-9BFD-B163DB71BCE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사망</c:v>
                </c:pt>
              </c:strCache>
            </c:strRef>
          </c:tx>
          <c:spPr>
            <a:solidFill>
              <a:srgbClr val="EB443E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99-48C3-9BFD-B163DB71B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4346912"/>
        <c:axId val="444345928"/>
      </c:barChart>
      <c:catAx>
        <c:axId val="44434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345928"/>
        <c:crosses val="autoZero"/>
        <c:auto val="1"/>
        <c:lblAlgn val="ctr"/>
        <c:lblOffset val="100"/>
        <c:noMultiLvlLbl val="0"/>
      </c:catAx>
      <c:valAx>
        <c:axId val="444345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4434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09715-E43F-429F-B48D-3BEC2E6EF589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5B6D1-8BF0-4436-8474-1067EC27D1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84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테라피</a:t>
            </a:r>
            <a:r>
              <a:rPr lang="ko-KR" altLang="en-US" dirty="0"/>
              <a:t> 팀의 발표를 맡은 </a:t>
            </a:r>
            <a:r>
              <a:rPr lang="en-US" altLang="ko-KR" dirty="0"/>
              <a:t>000 </a:t>
            </a:r>
            <a:r>
              <a:rPr lang="ko-KR" altLang="en-US" dirty="0"/>
              <a:t>이라고 합니다</a:t>
            </a:r>
            <a:r>
              <a:rPr lang="en-US" altLang="ko-KR" dirty="0"/>
              <a:t>. 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이는 기계학습 수업이며 양희경 교수님의 조언을 받았음을 말씀드립니다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41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원래 기존 </a:t>
            </a:r>
            <a:r>
              <a:rPr lang="en-US" altLang="ko-KR" dirty="0" err="1"/>
              <a:t>kaggle</a:t>
            </a:r>
            <a:r>
              <a:rPr lang="ko-KR" altLang="en-US" dirty="0"/>
              <a:t>에 버섯 데이터셋이 있어 이 데이터셋을 이용해 훈련 하려고 </a:t>
            </a:r>
            <a:r>
              <a:rPr lang="ko-KR" altLang="en-US" dirty="0" err="1"/>
              <a:t>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저희가 사용하려는 모델은 </a:t>
            </a:r>
            <a:r>
              <a:rPr lang="en-US" altLang="ko-KR" dirty="0"/>
              <a:t>jpg (</a:t>
            </a:r>
            <a:r>
              <a:rPr lang="ko-KR" altLang="en-US" dirty="0"/>
              <a:t>사진</a:t>
            </a:r>
            <a:r>
              <a:rPr lang="en-US" altLang="ko-KR" dirty="0"/>
              <a:t>)</a:t>
            </a:r>
            <a:r>
              <a:rPr lang="ko-KR" altLang="en-US" dirty="0"/>
              <a:t>파일을 읽는 것이기 때문에 이에 맞춰 사용하려는 데이터셋을 바꾸기로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1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FUNGI CLASSIFICATION CHALLENGE</a:t>
            </a:r>
            <a:r>
              <a:rPr lang="ko-KR" altLang="en-US" dirty="0"/>
              <a:t>에서 쓴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/>
              <a:t>FGVC5</a:t>
            </a:r>
            <a:r>
              <a:rPr lang="ko-KR" altLang="en-US" dirty="0"/>
              <a:t>에서 쓴 데이터셋을 사용하기로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저희가 기본적으로 사용하는 데이터는 </a:t>
            </a:r>
            <a:r>
              <a:rPr lang="en-US" altLang="ko-KR" dirty="0"/>
              <a:t>1394</a:t>
            </a:r>
            <a:r>
              <a:rPr lang="ko-KR" altLang="en-US" dirty="0"/>
              <a:t>개 종의 버섯의 </a:t>
            </a:r>
            <a:r>
              <a:rPr lang="en-US" altLang="ko-KR" dirty="0"/>
              <a:t>10</a:t>
            </a:r>
            <a:r>
              <a:rPr lang="ko-KR" altLang="en-US" dirty="0"/>
              <a:t>만개 이상의 버섯으로 이루어져 있으며</a:t>
            </a:r>
            <a:r>
              <a:rPr lang="en-US" altLang="ko-KR" dirty="0"/>
              <a:t>, </a:t>
            </a:r>
            <a:r>
              <a:rPr lang="ko-KR" altLang="en-US" dirty="0"/>
              <a:t>대부분의 이미지들은 덴마크에서 일반인이 촬영한 것이며</a:t>
            </a:r>
            <a:r>
              <a:rPr lang="en-US" altLang="ko-KR" dirty="0"/>
              <a:t>, Training, Validation, Test set</a:t>
            </a:r>
            <a:r>
              <a:rPr lang="ko-KR" altLang="en-US" dirty="0"/>
              <a:t>은 각각 </a:t>
            </a:r>
            <a:r>
              <a:rPr lang="en-US" altLang="ko-KR" dirty="0"/>
              <a:t>90%, 3%, 7%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데이터셋 </a:t>
            </a:r>
            <a:r>
              <a:rPr lang="en-US" altLang="ko-KR" dirty="0"/>
              <a:t>(FGVC5) </a:t>
            </a:r>
            <a:r>
              <a:rPr lang="ko-KR" altLang="en-US" dirty="0"/>
              <a:t>으로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googlenet</a:t>
            </a:r>
            <a:r>
              <a:rPr lang="en-US" altLang="ko-KR" dirty="0"/>
              <a:t>, </a:t>
            </a:r>
            <a:r>
              <a:rPr lang="en-US" altLang="ko-KR" dirty="0" err="1"/>
              <a:t>alexnet</a:t>
            </a:r>
            <a:r>
              <a:rPr lang="en-US" altLang="ko-KR" dirty="0"/>
              <a:t>, efficient-net</a:t>
            </a:r>
            <a:r>
              <a:rPr lang="ko-KR" altLang="en-US" dirty="0"/>
              <a:t>과 같은 여러 모델들에 적용해보았을 때</a:t>
            </a:r>
            <a:r>
              <a:rPr lang="en-US" altLang="ko-KR" dirty="0"/>
              <a:t>, </a:t>
            </a:r>
            <a:r>
              <a:rPr lang="ko-KR" altLang="en-US" dirty="0"/>
              <a:t>어느 정도의 성능은 얻을 수 있었으나</a:t>
            </a:r>
            <a:r>
              <a:rPr lang="en-US" altLang="ko-KR" dirty="0"/>
              <a:t> 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기존에 존재하는 데이터 셋은 </a:t>
            </a:r>
            <a:r>
              <a:rPr lang="ko-KR" altLang="en-US" sz="1200" dirty="0">
                <a:solidFill>
                  <a:srgbClr val="EB443E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한국에서 서식하는 버섯에서 적용이 어려울 수도 있는 점을 고려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하여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/>
              <a:t>사업화를 위해 데이터 부분을 좀 더 보강하기로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5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각종 버섯의 이름</a:t>
            </a:r>
            <a:r>
              <a:rPr lang="en-US" altLang="ko-KR" dirty="0"/>
              <a:t>, </a:t>
            </a:r>
            <a:r>
              <a:rPr lang="ko-KR" altLang="en-US" dirty="0"/>
              <a:t>학명</a:t>
            </a:r>
            <a:r>
              <a:rPr lang="en-US" altLang="ko-KR" dirty="0"/>
              <a:t>, </a:t>
            </a:r>
            <a:r>
              <a:rPr lang="ko-KR" altLang="en-US" dirty="0"/>
              <a:t>독버섯인지 </a:t>
            </a:r>
            <a:r>
              <a:rPr lang="ko-KR" altLang="en-US" dirty="0" err="1"/>
              <a:t>아닌지가</a:t>
            </a:r>
            <a:r>
              <a:rPr lang="ko-KR" altLang="en-US" dirty="0"/>
              <a:t> 가 </a:t>
            </a:r>
            <a:r>
              <a:rPr lang="en-US" altLang="ko-KR" dirty="0"/>
              <a:t>index</a:t>
            </a:r>
            <a:r>
              <a:rPr lang="ko-KR" altLang="en-US" dirty="0"/>
              <a:t>별로 분류되어 있는 이 사이트에서</a:t>
            </a:r>
            <a:endParaRPr lang="en-US" altLang="ko-KR" dirty="0"/>
          </a:p>
          <a:p>
            <a:r>
              <a:rPr lang="ko-KR" altLang="en-US" dirty="0"/>
              <a:t>버섯의 이름을 참조하여 데이터를 얻어내기로 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ko-KR" altLang="en-US" dirty="0" err="1"/>
              <a:t>ㄱ</a:t>
            </a:r>
            <a:r>
              <a:rPr lang="en-US" altLang="ko-KR" dirty="0"/>
              <a:t>~/ </a:t>
            </a:r>
            <a:r>
              <a:rPr lang="ko-KR" altLang="en-US" dirty="0" err="1"/>
              <a:t>ㄷ</a:t>
            </a:r>
            <a:r>
              <a:rPr lang="en-US" altLang="ko-KR" dirty="0"/>
              <a:t>~</a:t>
            </a:r>
            <a:r>
              <a:rPr lang="ko-KR" altLang="en-US" dirty="0" err="1"/>
              <a:t>ㅂ</a:t>
            </a:r>
            <a:r>
              <a:rPr lang="en-US" altLang="ko-KR" dirty="0"/>
              <a:t>/ </a:t>
            </a:r>
            <a:r>
              <a:rPr lang="ko-KR" altLang="en-US" dirty="0" err="1"/>
              <a:t>ㅅ</a:t>
            </a:r>
            <a:r>
              <a:rPr lang="en-US" altLang="ko-KR" dirty="0"/>
              <a:t>~</a:t>
            </a:r>
            <a:r>
              <a:rPr lang="ko-KR" altLang="en-US" dirty="0" err="1"/>
              <a:t>ㅈ</a:t>
            </a:r>
            <a:r>
              <a:rPr lang="en-US" altLang="ko-KR" dirty="0"/>
              <a:t>/ </a:t>
            </a:r>
            <a:r>
              <a:rPr lang="ko-KR" altLang="en-US" dirty="0" err="1"/>
              <a:t>ㅊ</a:t>
            </a:r>
            <a:r>
              <a:rPr lang="en-US" altLang="ko-KR" dirty="0"/>
              <a:t>~ </a:t>
            </a:r>
            <a:r>
              <a:rPr lang="ko-KR" altLang="en-US" dirty="0"/>
              <a:t>으로 나눠</a:t>
            </a:r>
            <a:r>
              <a:rPr lang="en-US" altLang="ko-KR" dirty="0"/>
              <a:t>,</a:t>
            </a:r>
            <a:r>
              <a:rPr lang="ko-KR" altLang="en-US" dirty="0"/>
              <a:t> 팀원들이 각각 데이터를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저희는 </a:t>
            </a:r>
            <a:r>
              <a:rPr lang="ko-KR" altLang="en-US" dirty="0" err="1"/>
              <a:t>크롤링의</a:t>
            </a:r>
            <a:r>
              <a:rPr lang="ko-KR" altLang="en-US" dirty="0"/>
              <a:t> </a:t>
            </a:r>
            <a:r>
              <a:rPr lang="ko-KR" altLang="en-US" dirty="0" err="1"/>
              <a:t>방법를</a:t>
            </a:r>
            <a:r>
              <a:rPr lang="ko-KR" altLang="en-US" dirty="0"/>
              <a:t> 사용하여 추가적으로 데이터를 얻어냈습니다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7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데이터 수집을 위한 </a:t>
            </a:r>
            <a:r>
              <a:rPr lang="en-US" altLang="ko-KR" dirty="0"/>
              <a:t>python</a:t>
            </a:r>
            <a:r>
              <a:rPr lang="ko-KR" altLang="en-US" dirty="0"/>
              <a:t>으로 </a:t>
            </a:r>
            <a:r>
              <a:rPr lang="ko-KR" altLang="en-US" dirty="0" err="1"/>
              <a:t>크롤러를</a:t>
            </a:r>
            <a:r>
              <a:rPr lang="ko-KR" altLang="en-US" dirty="0"/>
              <a:t> 짰고</a:t>
            </a:r>
            <a:r>
              <a:rPr lang="en-US" altLang="ko-KR" dirty="0"/>
              <a:t>, google</a:t>
            </a:r>
            <a:r>
              <a:rPr lang="ko-KR" altLang="en-US" dirty="0"/>
              <a:t>을 통해 사진을 얻어 데이터를 보강하기로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저희는 버섯 이름은 한글로</a:t>
            </a:r>
            <a:r>
              <a:rPr lang="en-US" altLang="ko-KR" dirty="0"/>
              <a:t>, </a:t>
            </a:r>
            <a:r>
              <a:rPr lang="en-US" altLang="ko-KR" dirty="0" err="1"/>
              <a:t>maxcount</a:t>
            </a:r>
            <a:r>
              <a:rPr lang="en-US" altLang="ko-KR" dirty="0"/>
              <a:t>= 200</a:t>
            </a:r>
            <a:r>
              <a:rPr lang="ko-KR" altLang="en-US" dirty="0"/>
              <a:t>으로 하는 </a:t>
            </a:r>
            <a:r>
              <a:rPr lang="ko-KR" altLang="en-US" dirty="0" err="1"/>
              <a:t>크롤러</a:t>
            </a:r>
            <a:r>
              <a:rPr lang="ko-KR" altLang="en-US" dirty="0"/>
              <a:t> 코드를 짰습니다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</a:t>
            </a:r>
            <a:r>
              <a:rPr lang="ko-KR" altLang="en-US" dirty="0" err="1"/>
              <a:t>크롤러를</a:t>
            </a:r>
            <a:r>
              <a:rPr lang="ko-KR" altLang="en-US" dirty="0"/>
              <a:t> 사용했을 때</a:t>
            </a:r>
            <a:r>
              <a:rPr lang="en-US" altLang="ko-KR" dirty="0"/>
              <a:t>, </a:t>
            </a:r>
            <a:r>
              <a:rPr lang="ko-KR" altLang="en-US" dirty="0"/>
              <a:t>이와 같이 데이터를 얻을 수 있었으나</a:t>
            </a:r>
            <a:r>
              <a:rPr lang="en-US" altLang="ko-KR" dirty="0"/>
              <a:t>, </a:t>
            </a:r>
            <a:r>
              <a:rPr lang="ko-KR" altLang="en-US" dirty="0"/>
              <a:t>보다시피 </a:t>
            </a:r>
            <a:r>
              <a:rPr lang="ko-KR" altLang="en-US" dirty="0" err="1"/>
              <a:t>크롤러로</a:t>
            </a:r>
            <a:r>
              <a:rPr lang="ko-KR" altLang="en-US" dirty="0"/>
              <a:t> 모인 데이터가 버섯이 아니거나</a:t>
            </a:r>
            <a:r>
              <a:rPr lang="en-US" altLang="ko-KR" dirty="0"/>
              <a:t>, </a:t>
            </a:r>
            <a:r>
              <a:rPr lang="ko-KR" altLang="en-US" dirty="0"/>
              <a:t>그 종류의 버섯이 아닌 경우도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사람의 손길이 필요해서 데이터를 검토하고</a:t>
            </a:r>
            <a:r>
              <a:rPr lang="en-US" altLang="ko-KR" dirty="0"/>
              <a:t>, </a:t>
            </a:r>
            <a:r>
              <a:rPr lang="ko-KR" altLang="en-US" dirty="0"/>
              <a:t>버섯이 아니거나 그 종류가 아닌 버섯은 제외하는 과정을 거쳤습니다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이렇게 </a:t>
            </a:r>
            <a:r>
              <a:rPr lang="ko-KR" altLang="en-US" dirty="0" err="1"/>
              <a:t>크롤링과</a:t>
            </a:r>
            <a:r>
              <a:rPr lang="ko-KR" altLang="en-US" dirty="0"/>
              <a:t> 정제 과정을 거쳤지만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잘 모이는 버섯데이터도 있었지만</a:t>
            </a:r>
            <a:r>
              <a:rPr lang="en-US" altLang="ko-KR" dirty="0"/>
              <a:t>, </a:t>
            </a:r>
            <a:r>
              <a:rPr lang="ko-KR" altLang="en-US" dirty="0"/>
              <a:t>잘 모이지 않는 데이터들도 있었습니다</a:t>
            </a:r>
            <a:r>
              <a:rPr lang="en-US" altLang="ko-KR" dirty="0"/>
              <a:t>. </a:t>
            </a:r>
            <a:r>
              <a:rPr lang="ko-KR" altLang="en-US" dirty="0"/>
              <a:t>심하면 </a:t>
            </a:r>
            <a:r>
              <a:rPr lang="en-US" altLang="ko-KR" dirty="0"/>
              <a:t>200</a:t>
            </a:r>
            <a:r>
              <a:rPr lang="ko-KR" altLang="en-US" dirty="0"/>
              <a:t>장 중에 </a:t>
            </a:r>
            <a:r>
              <a:rPr lang="en-US" altLang="ko-KR" dirty="0"/>
              <a:t>5</a:t>
            </a:r>
            <a:r>
              <a:rPr lang="ko-KR" altLang="en-US" dirty="0"/>
              <a:t>장정도인 것도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 err="1"/>
              <a:t>크롤러의</a:t>
            </a:r>
            <a:r>
              <a:rPr lang="ko-KR" altLang="en-US" dirty="0"/>
              <a:t> 조정과 </a:t>
            </a:r>
            <a:r>
              <a:rPr lang="en-US" altLang="ko-KR" dirty="0"/>
              <a:t>, </a:t>
            </a:r>
            <a:r>
              <a:rPr lang="ko-KR" altLang="en-US" dirty="0" err="1"/>
              <a:t>크롤러</a:t>
            </a:r>
            <a:r>
              <a:rPr lang="ko-KR" altLang="en-US" dirty="0"/>
              <a:t> 검색 방식의 조정이 필요하다는 생각이 들었습니다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31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2</a:t>
            </a:r>
            <a:r>
              <a:rPr lang="ko-KR" altLang="en-US" dirty="0"/>
              <a:t>차 시도로</a:t>
            </a:r>
            <a:r>
              <a:rPr lang="en-US" altLang="ko-KR" dirty="0"/>
              <a:t>, </a:t>
            </a:r>
            <a:r>
              <a:rPr lang="ko-KR" altLang="en-US" dirty="0"/>
              <a:t>버섯의 이름을 영어 학명으로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en-US" altLang="ko-KR" dirty="0" err="1"/>
              <a:t>maxcount</a:t>
            </a:r>
            <a:r>
              <a:rPr lang="en-US" altLang="ko-KR" dirty="0"/>
              <a:t>=200 </a:t>
            </a:r>
            <a:r>
              <a:rPr lang="ko-KR" altLang="en-US" dirty="0"/>
              <a:t>으로 하는 멀티 프로세싱 </a:t>
            </a:r>
            <a:r>
              <a:rPr lang="ko-KR" altLang="en-US" dirty="0" err="1"/>
              <a:t>크롤러로</a:t>
            </a:r>
            <a:r>
              <a:rPr lang="ko-KR" altLang="en-US" dirty="0"/>
              <a:t> 다시 코드를 짰습니다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ko-KR" altLang="en-US" dirty="0" err="1"/>
              <a:t>크롤러보다</a:t>
            </a:r>
            <a:r>
              <a:rPr lang="ko-KR" altLang="en-US" dirty="0"/>
              <a:t> 빠르고</a:t>
            </a:r>
            <a:r>
              <a:rPr lang="en-US" altLang="ko-KR" dirty="0"/>
              <a:t>, </a:t>
            </a:r>
            <a:r>
              <a:rPr lang="ko-KR" altLang="en-US" dirty="0"/>
              <a:t>데이터가 더 잘 모이는 것을 확인할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392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과정을 거쳐 얻은 데이터를 독버섯과 식용버섯으로 분류하였습니다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FGVC5</a:t>
            </a:r>
            <a:r>
              <a:rPr lang="ko-KR" altLang="en-US" dirty="0"/>
              <a:t>의 기존 오픈 데이터셋에 저희가 따로 크롤링해서 추가적으로 수집한 데이터를 더해 성능을 평가하였습니다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50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프로그램 개발 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8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이미지를 잘 구별할 수 있는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찾아본 결과</a:t>
            </a:r>
            <a:r>
              <a:rPr lang="en-US" altLang="ko-KR" dirty="0"/>
              <a:t>, GPU</a:t>
            </a:r>
            <a:r>
              <a:rPr lang="ko-KR" altLang="en-US" dirty="0"/>
              <a:t> 메모리 </a:t>
            </a:r>
            <a:r>
              <a:rPr lang="ko-KR" altLang="en-US" dirty="0" err="1"/>
              <a:t>용량값의</a:t>
            </a:r>
            <a:r>
              <a:rPr lang="ko-KR" altLang="en-US" dirty="0"/>
              <a:t> 비교와 각 팀원과의 효율적인 코딩을 위한 환경 비교를 통해 </a:t>
            </a:r>
            <a:r>
              <a:rPr lang="en-US" altLang="ko-KR" dirty="0"/>
              <a:t>CNN </a:t>
            </a:r>
            <a:r>
              <a:rPr lang="ko-KR" altLang="en-US" dirty="0"/>
              <a:t>기반의 모델의 저희 프로젝트에 적합하다 </a:t>
            </a:r>
            <a:r>
              <a:rPr lang="ko-KR" altLang="en-US" dirty="0" err="1"/>
              <a:t>판단하었습니다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sz="12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Efficient-Net</a:t>
            </a:r>
            <a:r>
              <a:rPr lang="ko-KR" altLang="en-US" dirty="0"/>
              <a:t>은 빠른 학습이 가능하여 제한된 시간 내 다양한 시도가 가능 하여 좋은 결과를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987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에피션트</a:t>
            </a:r>
            <a:r>
              <a:rPr lang="ko-KR" altLang="en-US" dirty="0"/>
              <a:t> 넷에 대한 간단한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&gt;&gt; </a:t>
            </a:r>
            <a:r>
              <a:rPr lang="ko-KR" altLang="en-US" dirty="0"/>
              <a:t>그래서 저희가 최종적으로 선정한 모델은 이 </a:t>
            </a:r>
            <a:r>
              <a:rPr lang="en-US" altLang="ko-KR" dirty="0"/>
              <a:t>efficient net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21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먼저 주제</a:t>
            </a:r>
            <a:r>
              <a:rPr lang="en-US" altLang="ko-KR" dirty="0"/>
              <a:t>, </a:t>
            </a:r>
            <a:r>
              <a:rPr lang="ko-KR" altLang="en-US" dirty="0"/>
              <a:t>그 다음은 기술 시연 과정 중 데이터 수집과정</a:t>
            </a:r>
            <a:r>
              <a:rPr lang="en-US" altLang="ko-KR" dirty="0"/>
              <a:t>, </a:t>
            </a:r>
            <a:r>
              <a:rPr lang="ko-KR" altLang="en-US" dirty="0"/>
              <a:t>프로그램 개발과정에 대해 말씀드리고</a:t>
            </a:r>
            <a:r>
              <a:rPr lang="en-US" altLang="ko-KR" dirty="0"/>
              <a:t>, </a:t>
            </a:r>
            <a:r>
              <a:rPr lang="ko-KR" altLang="en-US" dirty="0"/>
              <a:t>마지막으로는 한계 및 보완점과 사업화 계획에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7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1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한계 및 보완점과 향후 발전 및 사업화 계획에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58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한계점 및 보완점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데이터를 추가한다고 하였지만</a:t>
            </a:r>
            <a:r>
              <a:rPr lang="en-US" altLang="ko-KR" dirty="0"/>
              <a:t>, </a:t>
            </a:r>
            <a:r>
              <a:rPr lang="ko-KR" altLang="en-US" dirty="0"/>
              <a:t>짧은 시간과 적은 인력으로 인해 성능향상이 드라마틱하게 이루어지진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조정도 데이터의 처리과정이 길어져서</a:t>
            </a:r>
            <a:r>
              <a:rPr lang="en-US" altLang="ko-KR" dirty="0"/>
              <a:t> </a:t>
            </a:r>
            <a:r>
              <a:rPr lang="ko-KR" altLang="en-US" dirty="0"/>
              <a:t>생각보다 시간이 짧아서 최적화 한다고 했지만 부족하다고 느꼈습니다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독버섯을 분류했을 때</a:t>
            </a:r>
            <a:r>
              <a:rPr lang="en-US" altLang="ko-KR" dirty="0"/>
              <a:t>, </a:t>
            </a:r>
            <a:r>
              <a:rPr lang="ko-KR" altLang="en-US" dirty="0"/>
              <a:t>오류가 나면 굉장히 많은 윤리적 문제가 발생할 수 있기 때문에 </a:t>
            </a:r>
            <a:endParaRPr lang="en-US" altLang="ko-KR" dirty="0"/>
          </a:p>
          <a:p>
            <a:r>
              <a:rPr lang="ko-KR" altLang="en-US" dirty="0"/>
              <a:t>이 프로젝트가 끝나고도 성능을 더 보완하기 위해 팀원들이 모여 개발할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느낀점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심층학습 중간대체과제를 하면서는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조정의 중요성을 느꼈다면</a:t>
            </a:r>
            <a:r>
              <a:rPr lang="en-US" altLang="ko-KR" dirty="0"/>
              <a:t>, </a:t>
            </a:r>
            <a:r>
              <a:rPr lang="ko-KR" altLang="en-US" dirty="0"/>
              <a:t>이번에는 데이터의 처리과정의 중요성을 느꼈습니다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이렇게 오래 걸릴 줄 몰랐고</a:t>
            </a:r>
            <a:r>
              <a:rPr lang="en-US" altLang="ko-KR" dirty="0"/>
              <a:t>, </a:t>
            </a:r>
            <a:r>
              <a:rPr lang="ko-KR" altLang="en-US" dirty="0"/>
              <a:t>데이터를 수집하는 방법 또한 중요하다는 것을 </a:t>
            </a:r>
            <a:r>
              <a:rPr lang="ko-KR" altLang="en-US" dirty="0" err="1"/>
              <a:t>깨달았습니다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기존의 프로젝트 개발 경험이 있는 민경님을 제외한 팀원 모두가 </a:t>
            </a:r>
            <a:r>
              <a:rPr lang="en-US" altLang="ko-KR" dirty="0"/>
              <a:t>AI</a:t>
            </a:r>
            <a:r>
              <a:rPr lang="ko-KR" altLang="en-US" dirty="0"/>
              <a:t>쪽 프로젝트를 </a:t>
            </a:r>
            <a:r>
              <a:rPr lang="ko-KR" altLang="en-US" dirty="0" err="1"/>
              <a:t>처음해봐서</a:t>
            </a:r>
            <a:r>
              <a:rPr lang="ko-KR" altLang="en-US" dirty="0"/>
              <a:t> 데이터 처리과정의 중요성을 몰랐는데</a:t>
            </a:r>
            <a:r>
              <a:rPr lang="en-US" altLang="ko-KR" dirty="0"/>
              <a:t>... </a:t>
            </a:r>
            <a:r>
              <a:rPr lang="ko-KR" altLang="en-US" dirty="0"/>
              <a:t>수업시간에 교수님이</a:t>
            </a:r>
          </a:p>
          <a:p>
            <a:r>
              <a:rPr lang="ko-KR" altLang="en-US" dirty="0"/>
              <a:t>인공지능이 사람의 힘 없이는 안된다고 한 것을 느꼈습니다</a:t>
            </a:r>
            <a:r>
              <a:rPr lang="en-US" altLang="ko-KR" dirty="0"/>
              <a:t>( </a:t>
            </a:r>
            <a:r>
              <a:rPr lang="ko-KR" altLang="en-US" dirty="0"/>
              <a:t>조금 더 그럴싸하게 수정해서 </a:t>
            </a:r>
            <a:r>
              <a:rPr lang="ko-KR" altLang="en-US" dirty="0" err="1"/>
              <a:t>이런뉘앙스로</a:t>
            </a:r>
            <a:r>
              <a:rPr lang="en-US" altLang="ko-KR" dirty="0"/>
              <a:t>)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11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구상한 어플입니다</a:t>
            </a:r>
            <a:r>
              <a:rPr lang="en-US" altLang="ko-KR" dirty="0"/>
              <a:t>. </a:t>
            </a:r>
            <a:r>
              <a:rPr lang="ko-KR" altLang="en-US" dirty="0"/>
              <a:t>위와 같이 버섯 분류</a:t>
            </a:r>
            <a:r>
              <a:rPr lang="en-US" altLang="ko-KR" dirty="0"/>
              <a:t>, </a:t>
            </a:r>
            <a:r>
              <a:rPr lang="ko-KR" altLang="en-US" dirty="0"/>
              <a:t>도감</a:t>
            </a:r>
            <a:r>
              <a:rPr lang="en-US" altLang="ko-KR" dirty="0"/>
              <a:t>, </a:t>
            </a:r>
            <a:r>
              <a:rPr lang="ko-KR" altLang="en-US" dirty="0"/>
              <a:t>서식지로 기능이 나뉘어져 있으며 버섯 분류를 클릭하게 되면 </a:t>
            </a:r>
            <a:r>
              <a:rPr lang="ko-KR" altLang="en-US" dirty="0" err="1"/>
              <a:t>찰영이</a:t>
            </a:r>
            <a:r>
              <a:rPr lang="ko-KR" altLang="en-US" dirty="0"/>
              <a:t> 시작되고 </a:t>
            </a:r>
            <a:r>
              <a:rPr lang="ko-KR" altLang="en-US" dirty="0" err="1"/>
              <a:t>찰영이</a:t>
            </a:r>
            <a:r>
              <a:rPr lang="ko-KR" altLang="en-US" dirty="0"/>
              <a:t> 완료되면 프로그램을 실행하여 오른쪽과 같은 화면이 나타납니다</a:t>
            </a:r>
            <a:r>
              <a:rPr lang="en-US" altLang="ko-KR" dirty="0"/>
              <a:t>. </a:t>
            </a:r>
            <a:r>
              <a:rPr lang="ko-KR" altLang="en-US" dirty="0"/>
              <a:t>버섯을 촬영하고 그 버섯의 종류</a:t>
            </a:r>
            <a:r>
              <a:rPr lang="en-US" altLang="ko-KR" dirty="0"/>
              <a:t>, </a:t>
            </a:r>
            <a:r>
              <a:rPr lang="ko-KR" altLang="en-US" dirty="0"/>
              <a:t>서식지</a:t>
            </a:r>
            <a:r>
              <a:rPr lang="en-US" altLang="ko-KR" dirty="0"/>
              <a:t>, </a:t>
            </a:r>
            <a:r>
              <a:rPr lang="ko-KR" altLang="en-US" dirty="0"/>
              <a:t>독의 유무</a:t>
            </a:r>
            <a:r>
              <a:rPr lang="en-US" altLang="ko-KR" dirty="0"/>
              <a:t>, </a:t>
            </a:r>
            <a:r>
              <a:rPr lang="ko-KR" altLang="en-US" dirty="0"/>
              <a:t>서식 환경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유사한 버섯은 어떠한 게 있는지를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98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프로그램은 독초 판별과 유사성이 높아 프로그램 확장이 비교적 편리합니다</a:t>
            </a:r>
            <a:r>
              <a:rPr lang="en-US" altLang="ko-KR" dirty="0"/>
              <a:t>. </a:t>
            </a:r>
            <a:r>
              <a:rPr lang="ko-KR" altLang="en-US" dirty="0"/>
              <a:t>정부 과제를 나라장터에서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5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깃허브</a:t>
            </a:r>
            <a:r>
              <a:rPr lang="ko-KR" altLang="en-US" dirty="0"/>
              <a:t> 주소는 이와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94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참고자료의 출처는 위와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06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질문이 있으시다면</a:t>
            </a:r>
            <a:r>
              <a:rPr lang="en-US" altLang="ko-KR" dirty="0"/>
              <a:t>,</a:t>
            </a:r>
            <a:r>
              <a:rPr lang="ko-KR" altLang="en-US" dirty="0"/>
              <a:t> 팀 프로젝트 게시판에 </a:t>
            </a:r>
            <a:r>
              <a:rPr lang="ko-KR" altLang="en-US" dirty="0" err="1"/>
              <a:t>올려주시면</a:t>
            </a:r>
            <a:r>
              <a:rPr lang="ko-KR" altLang="en-US" dirty="0"/>
              <a:t> 성실히 </a:t>
            </a:r>
            <a:r>
              <a:rPr lang="ko-KR" altLang="en-US" dirty="0" err="1"/>
              <a:t>답변드리겠습니다</a:t>
            </a:r>
            <a:r>
              <a:rPr lang="en-US" altLang="ko-KR" dirty="0"/>
              <a:t>. </a:t>
            </a:r>
            <a:r>
              <a:rPr lang="ko-KR" altLang="en-US" dirty="0"/>
              <a:t>지금까지</a:t>
            </a:r>
            <a:r>
              <a:rPr lang="en-US" altLang="ko-KR" dirty="0"/>
              <a:t> </a:t>
            </a:r>
            <a:r>
              <a:rPr lang="ko-KR" altLang="en-US" dirty="0"/>
              <a:t>봐주셔서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02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주제 및 필요성입니다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3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 주제는 독버섯 판별 프로그램입니다</a:t>
            </a:r>
            <a:r>
              <a:rPr lang="en-US" altLang="ko-KR" dirty="0"/>
              <a:t>. </a:t>
            </a:r>
            <a:r>
              <a:rPr lang="ko-KR" altLang="en-US" dirty="0"/>
              <a:t>이 프로그램은 버섯의 사진을 입력 받아서</a:t>
            </a:r>
            <a:r>
              <a:rPr lang="en-US" altLang="ko-KR" dirty="0"/>
              <a:t>, </a:t>
            </a:r>
            <a:r>
              <a:rPr lang="ko-KR" altLang="en-US" dirty="0"/>
              <a:t>모델이 이미지의 특징을 파악한 후 독버섯인지 아닌지를 판별해주는 프로그램입니다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6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독버섯 분류 프로그램이 왜 필요할까요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먼저 사용자 관점에서 보면</a:t>
            </a:r>
            <a:r>
              <a:rPr lang="en-US" altLang="ko-KR" dirty="0"/>
              <a:t>,</a:t>
            </a:r>
          </a:p>
          <a:p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독버섯에 중독 시 구토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환각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마비 등의 증상을 일으키고 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심한 경우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사망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까지 이르게 될 수 있는 중독성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</a:p>
          <a:p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스치기만 해도</a:t>
            </a:r>
            <a:r>
              <a:rPr lang="en-US" altLang="ko-KR" sz="105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[1]</a:t>
            </a:r>
            <a:r>
              <a:rPr lang="ko-KR" altLang="en-US" sz="1200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독에 중독될 수 있으며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대부분의 독은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만성이기 때문에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즉각적인 조치가 어려운 </a:t>
            </a:r>
            <a:r>
              <a:rPr lang="ko-KR" altLang="en-US" dirty="0" err="1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치사성</a:t>
            </a:r>
            <a:r>
              <a:rPr lang="en-US" altLang="ko-KR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,</a:t>
            </a:r>
            <a:endParaRPr lang="en-US" altLang="ko-KR" sz="1200" dirty="0">
              <a:solidFill>
                <a:srgbClr val="0C242E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전문가 조차도 독버섯과 식용버섯의 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정확한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구별이 어려운 유사성</a:t>
            </a:r>
            <a:r>
              <a:rPr lang="en-US" altLang="ko-KR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그리고</a:t>
            </a:r>
            <a:endParaRPr lang="en-US" altLang="ko-KR" dirty="0">
              <a:solidFill>
                <a:srgbClr val="0C242E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영국의 경우</a:t>
            </a:r>
            <a:r>
              <a:rPr lang="en-US" altLang="ko-KR" sz="105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[2]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버섯의 독에 중독되었을 때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다른 종류의</a:t>
            </a:r>
            <a:r>
              <a:rPr lang="en-US" altLang="ko-KR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독에 감염되었을 때에 비해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예후가 </a:t>
            </a:r>
            <a:r>
              <a:rPr lang="en-US" altLang="ko-KR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배 이상 나쁘다는 점 때문에 위험한데요</a:t>
            </a:r>
            <a:r>
              <a:rPr lang="en-US" altLang="ko-KR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.</a:t>
            </a:r>
          </a:p>
          <a:p>
            <a:endParaRPr lang="ko-KR" altLang="en-US" dirty="0"/>
          </a:p>
          <a:p>
            <a:r>
              <a:rPr lang="ko-KR" altLang="en-US" dirty="0"/>
              <a:t>실제로 </a:t>
            </a:r>
            <a:r>
              <a:rPr lang="en-US" altLang="ko-KR" dirty="0"/>
              <a:t>46</a:t>
            </a:r>
            <a:r>
              <a:rPr lang="ko-KR" altLang="en-US" dirty="0"/>
              <a:t>세 남성이 알광대버섯을 섭취하여 간이식을 받은 사례가 있고</a:t>
            </a:r>
            <a:r>
              <a:rPr lang="en-US" altLang="ko-KR" dirty="0"/>
              <a:t>, </a:t>
            </a:r>
            <a:r>
              <a:rPr lang="ko-KR" altLang="en-US" dirty="0"/>
              <a:t>이 외에도 독버섯으로 인한 식중독으로 유발된 </a:t>
            </a:r>
            <a:r>
              <a:rPr lang="ko-KR" altLang="en-US" dirty="0" err="1"/>
              <a:t>출혈성</a:t>
            </a:r>
            <a:r>
              <a:rPr lang="ko-KR" altLang="en-US" dirty="0"/>
              <a:t> 장염으로 인한 사망과 같은 중독 사례도 있습니다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0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시장 관점에서 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우리나라는 산이 많은 나라인 만큼 산악인의 수도 많습니다</a:t>
            </a:r>
            <a:r>
              <a:rPr lang="en-US" altLang="ko-KR" dirty="0"/>
              <a:t>. </a:t>
            </a:r>
            <a:r>
              <a:rPr lang="ko-KR" altLang="en-US" dirty="0"/>
              <a:t>산림청의 통계자료에 따르면 월 </a:t>
            </a:r>
            <a:r>
              <a:rPr lang="en-US" altLang="ko-KR" dirty="0"/>
              <a:t>1</a:t>
            </a:r>
            <a:r>
              <a:rPr lang="ko-KR" altLang="en-US" dirty="0"/>
              <a:t>회 이상 산을 오르는 한국의 등산객은 </a:t>
            </a:r>
            <a:r>
              <a:rPr lang="en-US" altLang="ko-KR" dirty="0"/>
              <a:t>1500</a:t>
            </a:r>
            <a:r>
              <a:rPr lang="ko-KR" altLang="en-US" dirty="0"/>
              <a:t>만명 정도로 추정됩니다</a:t>
            </a:r>
            <a:r>
              <a:rPr lang="en-US" altLang="ko-KR" dirty="0"/>
              <a:t>. </a:t>
            </a:r>
            <a:r>
              <a:rPr lang="ko-KR" altLang="en-US" dirty="0"/>
              <a:t>따라서 독버섯 분류 프로그램의 잠재적 이용자 수가 충분하다는 것을 의미합니다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특히 우리나라는 산나물의 채집 등 산에서 나는 야생물의 채집이 활발하여 독버섯에 대한 위험도가 높습니다</a:t>
            </a:r>
            <a:r>
              <a:rPr lang="en-US" altLang="ko-KR" dirty="0"/>
              <a:t>. </a:t>
            </a:r>
            <a:r>
              <a:rPr lang="ko-KR" altLang="en-US" dirty="0"/>
              <a:t>농촌진흥청의 통계 자료에 따르면 위의 그래프와 같이 한국에서 독버섯 중독 사고는 꾸준히 발생하고 있기 때문에 저희 독버섯 분류 프로그램은 야생 작물의 채집으로 인한 중독사고를 예방하는 효과를 불러올 것입니다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뿐만 아니라</a:t>
            </a:r>
            <a:r>
              <a:rPr lang="en-US" altLang="ko-KR" dirty="0"/>
              <a:t>, </a:t>
            </a:r>
            <a:r>
              <a:rPr lang="en-US" altLang="ko-KR" sz="1200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PlantSnap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이라는 식물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나무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 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꽃 등을 식별해주는 어플리케이션은 구글 스토어기준</a:t>
            </a:r>
            <a:endParaRPr lang="en-US" altLang="ko-KR" sz="12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12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1000</a:t>
            </a:r>
            <a:r>
              <a:rPr lang="ko-KR" altLang="en-US" sz="12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만회 이상 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다운로드 되었습니다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 </a:t>
            </a:r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많은 인구는 마주치는 자연물의 이름과 특징 등에 대해</a:t>
            </a:r>
            <a:endParaRPr lang="en-US" altLang="ko-KR" sz="12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호기심을 가지고 있습니다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.~~~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32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실제 일정은 이와 같았습니다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조사는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일부터 </a:t>
            </a:r>
            <a:r>
              <a:rPr lang="en-US" altLang="ko-KR" dirty="0"/>
              <a:t>16</a:t>
            </a:r>
            <a:r>
              <a:rPr lang="ko-KR" altLang="en-US" dirty="0"/>
              <a:t>일까지</a:t>
            </a:r>
            <a:r>
              <a:rPr lang="en-US" altLang="ko-KR" dirty="0"/>
              <a:t>, </a:t>
            </a:r>
            <a:r>
              <a:rPr lang="ko-KR" altLang="en-US" dirty="0"/>
              <a:t>이미지 데이터 </a:t>
            </a:r>
            <a:r>
              <a:rPr lang="ko-KR" altLang="en-US" dirty="0" err="1"/>
              <a:t>크롤링은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17</a:t>
            </a:r>
            <a:r>
              <a:rPr lang="ko-KR" altLang="en-US" dirty="0"/>
              <a:t>일부터 </a:t>
            </a:r>
            <a:r>
              <a:rPr lang="en-US" altLang="ko-KR" dirty="0"/>
              <a:t>31</a:t>
            </a:r>
            <a:r>
              <a:rPr lang="ko-KR" altLang="en-US" dirty="0"/>
              <a:t>일까지</a:t>
            </a:r>
            <a:r>
              <a:rPr lang="en-US" altLang="ko-KR" dirty="0"/>
              <a:t>, </a:t>
            </a:r>
            <a:r>
              <a:rPr lang="ko-KR" altLang="en-US" dirty="0"/>
              <a:t>크롤링한 데이터 분석 및 분류는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27</a:t>
            </a:r>
            <a:r>
              <a:rPr lang="ko-KR" altLang="en-US" dirty="0"/>
              <a:t>일부터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일까지 진행하였고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프로그램 코드 작성은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일부터 작성을 시작하여 </a:t>
            </a:r>
            <a:r>
              <a:rPr lang="en-US" altLang="ko-KR" dirty="0"/>
              <a:t>10</a:t>
            </a:r>
            <a:r>
              <a:rPr lang="ko-KR" altLang="en-US" dirty="0"/>
              <a:t>일까지</a:t>
            </a:r>
            <a:r>
              <a:rPr lang="en-US" altLang="ko-KR" dirty="0"/>
              <a:t>, </a:t>
            </a:r>
            <a:r>
              <a:rPr lang="ko-KR" altLang="en-US" dirty="0"/>
              <a:t>프로그램 테스트는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11</a:t>
            </a:r>
            <a:r>
              <a:rPr lang="ko-KR" altLang="en-US" dirty="0"/>
              <a:t>일 부터 </a:t>
            </a:r>
            <a:r>
              <a:rPr lang="en-US" altLang="ko-KR" dirty="0"/>
              <a:t>14</a:t>
            </a:r>
            <a:r>
              <a:rPr lang="ko-KR" altLang="en-US" dirty="0"/>
              <a:t>일까지 하고</a:t>
            </a:r>
            <a:r>
              <a:rPr lang="en-US" altLang="ko-KR" dirty="0"/>
              <a:t>, </a:t>
            </a:r>
            <a:r>
              <a:rPr lang="ko-KR" altLang="en-US" dirty="0"/>
              <a:t>그 이후는 프로그램 마무리 및 정리를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35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테라피</a:t>
            </a:r>
            <a:r>
              <a:rPr lang="ko-KR" altLang="en-US" dirty="0"/>
              <a:t> 팀은 서정연</a:t>
            </a:r>
            <a:r>
              <a:rPr lang="en-US" altLang="ko-KR" dirty="0"/>
              <a:t>, </a:t>
            </a:r>
            <a:r>
              <a:rPr lang="ko-KR" altLang="en-US" dirty="0"/>
              <a:t>김성호</a:t>
            </a:r>
            <a:r>
              <a:rPr lang="en-US" altLang="ko-KR" dirty="0"/>
              <a:t>, </a:t>
            </a:r>
            <a:r>
              <a:rPr lang="ko-KR" altLang="en-US" dirty="0"/>
              <a:t>정민경</a:t>
            </a:r>
            <a:r>
              <a:rPr lang="en-US" altLang="ko-KR" dirty="0"/>
              <a:t>, </a:t>
            </a:r>
            <a:r>
              <a:rPr lang="ko-KR" altLang="en-US" dirty="0"/>
              <a:t>박수진 이렇게 네 명으로 구성되어 있으며 </a:t>
            </a:r>
            <a:endParaRPr lang="en-US" altLang="ko-KR" dirty="0"/>
          </a:p>
          <a:p>
            <a:r>
              <a:rPr lang="ko-KR" altLang="en-US" dirty="0"/>
              <a:t>각각 프로젝트의 일정과 진행사항을 관리하는 프로젝트 관리자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프로그램의 전반적인 구조를 설계하는</a:t>
            </a:r>
            <a:r>
              <a:rPr lang="en-US" altLang="ko-KR" dirty="0"/>
              <a:t> </a:t>
            </a:r>
            <a:r>
              <a:rPr lang="ko-KR" altLang="en-US" dirty="0"/>
              <a:t>설계자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프로그램에 필요한 개발을 담당하는 개발자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프로그램이 다양한 환경에서 정상적으로 작동하는지 확인하는 테스터의 역할을 맡았습니다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21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데이터 수집 과정에 대해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25B6D1-8BF0-4436-8474-1067EC27D1C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81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63B14-362E-48D8-9E1B-77FE65FA6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270A96-C125-47A2-AFE1-EC0D02CE3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AB0A9-1E13-424F-B4E9-CD8ADF01A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0BE4E-05AD-41C7-90C3-650B6768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1C2A7F-046C-4710-8942-6579E453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06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A4F84-AE58-4BD4-A0C3-B5C7F28D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C72564-374C-41EC-85FB-18B614E35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0A86EC-30E2-4D33-A8A4-BF736169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67A17-DA10-4B2D-95C1-63FC263C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B99968-3096-46BD-951E-9B005D54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7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254F70-8CC1-492A-BF1C-30C99D1A0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A467D0-BA59-4FE3-94C8-620AE2135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AE880D-1897-4EDD-9466-C00E32C0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F2710A-0EF0-473A-B5BC-F2C73678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B53A1-0429-4402-A88E-D29ACE735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47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B6E16-35A4-423D-B79D-AA2E70C5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74312-B7EE-4925-8767-F2599A16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0DC28-235E-4FAC-8D7F-A0EFE436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8165C-170D-4CB8-B35A-9338FB19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BD4B3-0E4F-4C4F-B7C0-D480BDD73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980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86861-0D98-4494-8121-A76BBA1B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7F4785-96AB-4C3E-B705-D7D29A929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7AA2A-C873-4D8C-ABD9-68278D72C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939A1-1333-430C-927A-73837E7C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92D578-F0F8-4A25-87AC-271E0A0A3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4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2BBAA-95E6-4F60-A89B-5263A6E0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ECFFB-E3DD-44F3-A4F5-EBF8E9933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853E77-15CA-485D-BA34-F7A224466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8347F0-1EF8-4A4A-A148-FA147ADD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88398E-5054-40AA-BF70-5712E34F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87184-1CCB-4B67-B629-8F05A66E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5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C8C91-2B35-4BE5-9B2A-87D962B5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873380-B5E3-4908-BC40-E7DB39D0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BB1B71-1C6E-459B-8F08-42C4EEF92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410CB8-1B46-4188-9DC9-E1191598A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471F0B-6D81-48D2-A1EA-4170F796BA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EF0F85-7CEF-461F-8B3E-4C1B1134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6AE42B-00D4-4B1A-8A1D-FF4D99BE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F13E7D-A7A7-4827-8C1A-8722D733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37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DCB11-C281-450D-8292-C6709F77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82371A-A5BA-4A28-A696-2DE3929A6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24F5F8-E48E-4C58-93C4-BDCEF13D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D71F59-38B3-40B2-8D46-E4D1A34D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440331-1727-4304-AA5B-4548C5AA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54C54A-C73F-495E-B69C-9B741B6E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57431-CC1A-4B5B-B497-DCD03A86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8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3C123-A992-4DBD-8B90-5D580C06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E7012-A660-48A8-B823-E82484E15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0AE922-86C0-4C5A-950C-4FE85E139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68595F-A18B-444B-BB38-83646DD7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0B3F24-FCF0-4094-99F8-E479FF6F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B11A2-7453-4634-90A9-62652CA28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93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298E6-0200-4AC0-8E90-05DD3ECCB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88191B-A894-4E4A-85B5-CC7123896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19591E-9BA5-4AB7-83BF-1B1CE1178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8213-157C-4950-9415-BBF0DC9A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3BD6CA-E001-4285-A31C-C0BDF189D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0A27F7-AF9A-41E8-9FA3-1D7F4B7D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28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B9200A-E014-4F9F-8B60-7EDDB106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0845-2CFF-4E1C-889C-D2706D0E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77A930-E4EC-4C9E-9813-17044AE27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C0029-CB3A-46B3-A093-C524D012F3F5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5108C-5D73-4D67-8065-48025D630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F4AFE-F7AD-4605-B39B-CD0355E5C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A3EFD-5248-4964-BC82-120BCDF176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66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botproject0502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4.xml"/><Relationship Id="rId7" Type="http://schemas.microsoft.com/office/2007/relationships/hdphoto" Target="../media/hdphoto1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1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chart" Target="../charts/char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균류이(가) 표시된 사진&#10;&#10;자동 생성된 설명">
            <a:extLst>
              <a:ext uri="{FF2B5EF4-FFF2-40B4-BE49-F238E27FC236}">
                <a16:creationId xmlns:a16="http://schemas.microsoft.com/office/drawing/2014/main" id="{9719AE63-D084-4AAB-94E3-A84FEBEFE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BE7EF-32C6-45AF-9979-61FA3C551D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256D6-3E1B-4C44-8B83-62BA3D42E879}"/>
              </a:ext>
            </a:extLst>
          </p:cNvPr>
          <p:cNvSpPr txBox="1"/>
          <p:nvPr/>
        </p:nvSpPr>
        <p:spPr>
          <a:xfrm>
            <a:off x="711201" y="1075373"/>
            <a:ext cx="5473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Poison Mushroom</a:t>
            </a:r>
          </a:p>
          <a:p>
            <a:r>
              <a:rPr lang="en-US" altLang="ko-KR" sz="48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Discrimination </a:t>
            </a:r>
            <a:endParaRPr lang="ko-KR" altLang="en-US" sz="48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57AFE9-7D70-437B-AE2A-E642D1BCEFC1}"/>
              </a:ext>
            </a:extLst>
          </p:cNvPr>
          <p:cNvSpPr/>
          <p:nvPr/>
        </p:nvSpPr>
        <p:spPr>
          <a:xfrm>
            <a:off x="4849586" y="4947622"/>
            <a:ext cx="7152611" cy="16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Team</a:t>
            </a:r>
            <a:r>
              <a:rPr lang="en-US" altLang="ko-KR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 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Therapy</a:t>
            </a:r>
          </a:p>
          <a:p>
            <a:pPr algn="r"/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Team member</a:t>
            </a:r>
          </a:p>
          <a:p>
            <a:pPr algn="r"/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김성호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박수진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서정연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정민경</a:t>
            </a:r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8CC51-049E-447B-8AD0-A01118252BE7}"/>
              </a:ext>
            </a:extLst>
          </p:cNvPr>
          <p:cNvCxnSpPr>
            <a:cxnSpLocks/>
          </p:cNvCxnSpPr>
          <p:nvPr/>
        </p:nvCxnSpPr>
        <p:spPr>
          <a:xfrm>
            <a:off x="609064" y="2645033"/>
            <a:ext cx="57160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7"/>
    </mc:Choice>
    <mc:Fallback xmlns="">
      <p:transition spd="slow" advTm="948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48988" y="222066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데이터셋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(1)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6/20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10C3D-B51F-4672-A62E-59E6323DE560}"/>
              </a:ext>
            </a:extLst>
          </p:cNvPr>
          <p:cNvSpPr txBox="1"/>
          <p:nvPr/>
        </p:nvSpPr>
        <p:spPr>
          <a:xfrm>
            <a:off x="-1190798" y="6416098"/>
            <a:ext cx="8453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https://www.kaggle.com/uciml/mushroom-classification</a:t>
            </a:r>
            <a:endParaRPr lang="ko-KR" alt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AF894-C438-43B3-B458-8F1222E75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37" y="1407240"/>
            <a:ext cx="9382125" cy="3209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4B30E-36A1-40E9-921A-2A57A3A6C2D3}"/>
              </a:ext>
            </a:extLst>
          </p:cNvPr>
          <p:cNvSpPr txBox="1"/>
          <p:nvPr/>
        </p:nvSpPr>
        <p:spPr>
          <a:xfrm>
            <a:off x="3637607" y="5195617"/>
            <a:ext cx="491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Kaggle</a:t>
            </a:r>
            <a:r>
              <a:rPr lang="ko-KR" altLang="en-US" sz="2400" dirty="0"/>
              <a:t>의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542D0C-DC38-4706-8B84-DDD4029C4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1373" y="692730"/>
            <a:ext cx="7035155" cy="5472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B8D99-1944-431A-92B8-D611E4E2FFFF}"/>
              </a:ext>
            </a:extLst>
          </p:cNvPr>
          <p:cNvSpPr txBox="1"/>
          <p:nvPr/>
        </p:nvSpPr>
        <p:spPr>
          <a:xfrm>
            <a:off x="9584256" y="4780118"/>
            <a:ext cx="1826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csv</a:t>
            </a:r>
            <a:r>
              <a:rPr lang="ko-KR" altLang="en-US" sz="2400" b="1" dirty="0"/>
              <a:t> 형식의 데이터셋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284219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27558" y="272837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데이터셋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(2)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7/20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10C3D-B51F-4672-A62E-59E6323DE560}"/>
              </a:ext>
            </a:extLst>
          </p:cNvPr>
          <p:cNvSpPr txBox="1"/>
          <p:nvPr/>
        </p:nvSpPr>
        <p:spPr>
          <a:xfrm>
            <a:off x="-1190798" y="6200766"/>
            <a:ext cx="8453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https://sites.google.com/view/fgvc5/competitions/fgvcx/fungi</a:t>
            </a:r>
          </a:p>
          <a:p>
            <a:pPr algn="ctr"/>
            <a:endParaRPr lang="ko-KR" altLang="en-US" dirty="0">
              <a:solidFill>
                <a:schemeClr val="accent3">
                  <a:lumMod val="60000"/>
                  <a:lumOff val="40000"/>
                </a:schemeClr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4B30E-36A1-40E9-921A-2A57A3A6C2D3}"/>
              </a:ext>
            </a:extLst>
          </p:cNvPr>
          <p:cNvSpPr txBox="1"/>
          <p:nvPr/>
        </p:nvSpPr>
        <p:spPr>
          <a:xfrm>
            <a:off x="4665342" y="5624730"/>
            <a:ext cx="4916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FGVC5</a:t>
            </a:r>
            <a:r>
              <a:rPr lang="ko-KR" altLang="en-US" sz="2400" dirty="0"/>
              <a:t>의 데이터셋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80D22C-8574-44EF-8004-1F04E1D16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1207185"/>
            <a:ext cx="7473928" cy="41592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446C70C-477E-45DC-B72E-2A104F3C2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106" r="50533"/>
          <a:stretch/>
        </p:blipFill>
        <p:spPr>
          <a:xfrm>
            <a:off x="2755198" y="2041546"/>
            <a:ext cx="6681603" cy="3038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41412-494E-40A5-923F-018196BD094D}"/>
              </a:ext>
            </a:extLst>
          </p:cNvPr>
          <p:cNvSpPr txBox="1"/>
          <p:nvPr/>
        </p:nvSpPr>
        <p:spPr>
          <a:xfrm>
            <a:off x="127558" y="6431487"/>
            <a:ext cx="581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https://github.com/visipedia/fgvcx_fungi_comp</a:t>
            </a:r>
            <a:endParaRPr lang="ko-KR" altLang="en-US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EAD8F8-9E37-4499-BBB8-1C12536A2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342" y="1465987"/>
            <a:ext cx="5117838" cy="34196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AF0F98-C5F0-43CA-895A-15EF0B27AB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820" y="1465986"/>
            <a:ext cx="2257425" cy="33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9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94059" y="231365"/>
            <a:ext cx="2302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데이터셋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(3)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8/20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10C3D-B51F-4672-A62E-59E6323DE560}"/>
              </a:ext>
            </a:extLst>
          </p:cNvPr>
          <p:cNvSpPr txBox="1"/>
          <p:nvPr/>
        </p:nvSpPr>
        <p:spPr>
          <a:xfrm>
            <a:off x="-1741207" y="6402739"/>
            <a:ext cx="8453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http://www.mushroom114.or.kr/name.html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4B30E-36A1-40E9-921A-2A57A3A6C2D3}"/>
              </a:ext>
            </a:extLst>
          </p:cNvPr>
          <p:cNvSpPr txBox="1"/>
          <p:nvPr/>
        </p:nvSpPr>
        <p:spPr>
          <a:xfrm>
            <a:off x="2098000" y="5872582"/>
            <a:ext cx="737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각종 버섯의 이름</a:t>
            </a:r>
            <a:r>
              <a:rPr lang="en-US" altLang="ko-KR" sz="2400" dirty="0"/>
              <a:t>, </a:t>
            </a:r>
            <a:r>
              <a:rPr lang="ko-KR" altLang="en-US" sz="2400" dirty="0"/>
              <a:t>학명</a:t>
            </a:r>
            <a:r>
              <a:rPr lang="en-US" altLang="ko-KR" sz="2400" dirty="0"/>
              <a:t>, </a:t>
            </a:r>
            <a:r>
              <a:rPr lang="ko-KR" altLang="en-US" sz="2400" dirty="0"/>
              <a:t>독 유무가 인덱스</a:t>
            </a:r>
            <a:r>
              <a:rPr lang="en-US" altLang="ko-KR" sz="2400" dirty="0"/>
              <a:t> </a:t>
            </a:r>
            <a:r>
              <a:rPr lang="ko-KR" altLang="en-US" sz="2400" dirty="0"/>
              <a:t>별로 분류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EA162C-9FF2-4DE2-A234-E9867DAFC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449" y="1081721"/>
            <a:ext cx="6392006" cy="46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CC41312-837C-40BE-A221-9BB28D340A39}"/>
              </a:ext>
            </a:extLst>
          </p:cNvPr>
          <p:cNvSpPr/>
          <p:nvPr/>
        </p:nvSpPr>
        <p:spPr>
          <a:xfrm>
            <a:off x="3409244" y="1885244"/>
            <a:ext cx="3747912" cy="327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2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101599"/>
            <a:ext cx="12192000" cy="69595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283350" y="182457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차 시도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9/20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10C3D-B51F-4672-A62E-59E6323DE560}"/>
              </a:ext>
            </a:extLst>
          </p:cNvPr>
          <p:cNvSpPr txBox="1"/>
          <p:nvPr/>
        </p:nvSpPr>
        <p:spPr>
          <a:xfrm>
            <a:off x="-1090932" y="5531383"/>
            <a:ext cx="850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한글 버섯 이름</a:t>
            </a:r>
            <a:endParaRPr lang="en-US" altLang="ko-KR" sz="24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2400" dirty="0" err="1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maxcount</a:t>
            </a:r>
            <a:r>
              <a:rPr lang="en-US" altLang="ko-KR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</a:t>
            </a:r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이미지 최대 개수</a:t>
            </a:r>
            <a:r>
              <a:rPr lang="en-US" altLang="ko-KR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)=200 </a:t>
            </a:r>
          </a:p>
          <a:p>
            <a:pPr algn="ctr"/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기존 </a:t>
            </a:r>
            <a:r>
              <a:rPr lang="ko-KR" altLang="en-US" sz="2400" dirty="0" err="1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크롤러</a:t>
            </a:r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사용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0A431-E6C7-4599-BFAC-7C298AE91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216965"/>
            <a:ext cx="6236719" cy="4152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727E08-608C-4F1D-B709-AFF952C359A3}"/>
              </a:ext>
            </a:extLst>
          </p:cNvPr>
          <p:cNvSpPr/>
          <p:nvPr/>
        </p:nvSpPr>
        <p:spPr>
          <a:xfrm>
            <a:off x="1747730" y="3715420"/>
            <a:ext cx="946149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8A1BC3-4ECA-4356-9657-6684D40C0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537" y="2100693"/>
            <a:ext cx="5189944" cy="38666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5E66EA8-5C44-4A29-9938-3B77A8F67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817" y="918939"/>
            <a:ext cx="1986440" cy="47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3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2569"/>
            <a:ext cx="12192000" cy="6930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283350" y="182457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차 시도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10/20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663CEF-3FB3-428A-99B2-7B9EBB1CE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50" y="1115957"/>
            <a:ext cx="7057344" cy="391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B4763D-18E7-4DA9-91DC-354308A42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065" y="1115956"/>
            <a:ext cx="7205727" cy="3916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37EF65-823C-4795-B34F-06AC35786C5A}"/>
              </a:ext>
            </a:extLst>
          </p:cNvPr>
          <p:cNvSpPr txBox="1"/>
          <p:nvPr/>
        </p:nvSpPr>
        <p:spPr>
          <a:xfrm>
            <a:off x="-1347539" y="5318354"/>
            <a:ext cx="8508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버섯 학명</a:t>
            </a:r>
            <a:endParaRPr lang="en-US" altLang="ko-KR" sz="24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2400" dirty="0" err="1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maxcount</a:t>
            </a:r>
            <a:r>
              <a:rPr lang="en-US" altLang="ko-KR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(</a:t>
            </a:r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이미지 최대 개수</a:t>
            </a:r>
            <a:r>
              <a:rPr lang="en-US" altLang="ko-KR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)=200 </a:t>
            </a:r>
          </a:p>
          <a:p>
            <a:pPr algn="ctr"/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멀티 프로세싱 </a:t>
            </a:r>
            <a:r>
              <a:rPr lang="ko-KR" altLang="en-US" sz="2400" dirty="0" err="1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크롤러</a:t>
            </a:r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1973F1-80E4-41B1-B80D-656E7F58B142}"/>
              </a:ext>
            </a:extLst>
          </p:cNvPr>
          <p:cNvSpPr/>
          <p:nvPr/>
        </p:nvSpPr>
        <p:spPr>
          <a:xfrm>
            <a:off x="1962151" y="3498850"/>
            <a:ext cx="1073708" cy="242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ABDC-9A51-4932-95D8-DF06A59475FD}"/>
              </a:ext>
            </a:extLst>
          </p:cNvPr>
          <p:cNvSpPr/>
          <p:nvPr/>
        </p:nvSpPr>
        <p:spPr>
          <a:xfrm>
            <a:off x="7001944" y="2724150"/>
            <a:ext cx="4793848" cy="2308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7012F2-2451-43C8-8FAE-5957ED1AB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152" y="1785937"/>
            <a:ext cx="5895695" cy="29813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A49077-0D82-4E99-A0A9-7C0B54DC6E98}"/>
              </a:ext>
            </a:extLst>
          </p:cNvPr>
          <p:cNvSpPr/>
          <p:nvPr/>
        </p:nvSpPr>
        <p:spPr>
          <a:xfrm>
            <a:off x="3664004" y="2989943"/>
            <a:ext cx="3009901" cy="28665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362932-4AC9-4425-A231-E4C30869B357}"/>
              </a:ext>
            </a:extLst>
          </p:cNvPr>
          <p:cNvSpPr txBox="1"/>
          <p:nvPr/>
        </p:nvSpPr>
        <p:spPr>
          <a:xfrm>
            <a:off x="6742942" y="2751254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4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구글 검색 기능</a:t>
            </a:r>
            <a:endParaRPr lang="en-US" altLang="ko-KR" b="1" dirty="0">
              <a:solidFill>
                <a:schemeClr val="accent4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4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b="1" dirty="0">
                <a:solidFill>
                  <a:schemeClr val="accent4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“ ” </a:t>
            </a:r>
            <a:r>
              <a:rPr lang="ko-KR" altLang="en-US" b="1" dirty="0">
                <a:solidFill>
                  <a:schemeClr val="accent4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사용</a:t>
            </a:r>
            <a:endParaRPr lang="en-US" altLang="ko-KR" b="1" dirty="0">
              <a:solidFill>
                <a:schemeClr val="accent4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BF0CB0-F8B0-43E3-A53F-084360DD3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729" y="2052941"/>
            <a:ext cx="5144178" cy="3965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C4067A-6475-4F77-BD09-D3CBEF9D6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4775" y="298566"/>
            <a:ext cx="210502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2569"/>
            <a:ext cx="12192000" cy="6930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207150" y="13165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분류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11/20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7EF65-823C-4795-B34F-06AC35786C5A}"/>
              </a:ext>
            </a:extLst>
          </p:cNvPr>
          <p:cNvSpPr txBox="1"/>
          <p:nvPr/>
        </p:nvSpPr>
        <p:spPr>
          <a:xfrm>
            <a:off x="4000424" y="1638510"/>
            <a:ext cx="443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독버섯과 식용 버섯으로 분류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5E4D0A-2ADF-4982-B11D-2B39224D7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737" y="4140085"/>
            <a:ext cx="1947501" cy="17797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CA2C0C-1602-4F1D-8C9D-BB534504F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765" y="4077250"/>
            <a:ext cx="2100806" cy="18130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B9B2A4-912E-48D0-9A3B-4C60C0C15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6888" y="1239350"/>
            <a:ext cx="1380365" cy="12096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64D07CE-1054-45AB-B1D7-D0AFC8E36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255" y="4139318"/>
            <a:ext cx="1947501" cy="17797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F786003-FFC2-416E-92B3-800180588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621" y="4064973"/>
            <a:ext cx="2100806" cy="1813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81924-0606-4F8A-84FD-2BCB9DA82E64}"/>
              </a:ext>
            </a:extLst>
          </p:cNvPr>
          <p:cNvSpPr txBox="1"/>
          <p:nvPr/>
        </p:nvSpPr>
        <p:spPr>
          <a:xfrm>
            <a:off x="2825997" y="2561861"/>
            <a:ext cx="179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식용버섯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98C84-CE58-454D-B34B-BBE412528F92}"/>
              </a:ext>
            </a:extLst>
          </p:cNvPr>
          <p:cNvSpPr txBox="1"/>
          <p:nvPr/>
        </p:nvSpPr>
        <p:spPr>
          <a:xfrm>
            <a:off x="6076294" y="2561861"/>
            <a:ext cx="1791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7DF701-D32E-4FD7-BCDF-82EF7D97A160}"/>
              </a:ext>
            </a:extLst>
          </p:cNvPr>
          <p:cNvSpPr txBox="1"/>
          <p:nvPr/>
        </p:nvSpPr>
        <p:spPr>
          <a:xfrm>
            <a:off x="2044621" y="3936780"/>
            <a:ext cx="141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오픈 데이터셋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E2BD0-A9A9-4F1A-9D1C-2A99CC195C8B}"/>
              </a:ext>
            </a:extLst>
          </p:cNvPr>
          <p:cNvSpPr txBox="1"/>
          <p:nvPr/>
        </p:nvSpPr>
        <p:spPr>
          <a:xfrm>
            <a:off x="3709142" y="3925433"/>
            <a:ext cx="131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6FA2DF-7C38-4DED-AB57-34E91E7CCBB8}"/>
              </a:ext>
            </a:extLst>
          </p:cNvPr>
          <p:cNvSpPr txBox="1"/>
          <p:nvPr/>
        </p:nvSpPr>
        <p:spPr>
          <a:xfrm>
            <a:off x="5298813" y="3936781"/>
            <a:ext cx="1418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오픈 데이터셋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708BA-18D2-42D0-BD9C-922132D76A16}"/>
              </a:ext>
            </a:extLst>
          </p:cNvPr>
          <p:cNvSpPr txBox="1"/>
          <p:nvPr/>
        </p:nvSpPr>
        <p:spPr>
          <a:xfrm>
            <a:off x="6935828" y="3943086"/>
            <a:ext cx="131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수집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D20AFC3-4B1D-4205-BD80-F09C6E104906}"/>
              </a:ext>
            </a:extLst>
          </p:cNvPr>
          <p:cNvCxnSpPr>
            <a:cxnSpLocks/>
          </p:cNvCxnSpPr>
          <p:nvPr/>
        </p:nvCxnSpPr>
        <p:spPr>
          <a:xfrm>
            <a:off x="3504380" y="3130732"/>
            <a:ext cx="855970" cy="6508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F69E484-AF0C-44D9-B4AE-BC319A1ADC1F}"/>
              </a:ext>
            </a:extLst>
          </p:cNvPr>
          <p:cNvCxnSpPr>
            <a:cxnSpLocks/>
          </p:cNvCxnSpPr>
          <p:nvPr/>
        </p:nvCxnSpPr>
        <p:spPr>
          <a:xfrm flipH="1">
            <a:off x="2791804" y="3126805"/>
            <a:ext cx="728550" cy="658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2004932-701F-4D18-A093-A427E000ECDB}"/>
              </a:ext>
            </a:extLst>
          </p:cNvPr>
          <p:cNvCxnSpPr>
            <a:cxnSpLocks/>
          </p:cNvCxnSpPr>
          <p:nvPr/>
        </p:nvCxnSpPr>
        <p:spPr>
          <a:xfrm flipH="1">
            <a:off x="5936846" y="3099435"/>
            <a:ext cx="728550" cy="6586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892679F-0A7B-4DA3-94EC-A55773BD19E1}"/>
              </a:ext>
            </a:extLst>
          </p:cNvPr>
          <p:cNvCxnSpPr>
            <a:cxnSpLocks/>
          </p:cNvCxnSpPr>
          <p:nvPr/>
        </p:nvCxnSpPr>
        <p:spPr>
          <a:xfrm>
            <a:off x="6659098" y="3116206"/>
            <a:ext cx="855970" cy="6508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9E9202D-E721-4245-B689-EC833048D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996" y="1207185"/>
            <a:ext cx="2624847" cy="2905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61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25" grpId="0"/>
      <p:bldP spid="26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14C-8F19-4995-80A1-0A8D4FBC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11" y="1909947"/>
            <a:ext cx="2711700" cy="2738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486C00-CA67-480A-BC72-DF96319E7539}"/>
              </a:ext>
            </a:extLst>
          </p:cNvPr>
          <p:cNvSpPr txBox="1"/>
          <p:nvPr/>
        </p:nvSpPr>
        <p:spPr>
          <a:xfrm>
            <a:off x="4965007" y="2894500"/>
            <a:ext cx="5377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프로그램 개발 과정</a:t>
            </a:r>
          </a:p>
        </p:txBody>
      </p:sp>
    </p:spTree>
    <p:extLst>
      <p:ext uri="{BB962C8B-B14F-4D97-AF65-F5344CB8AC3E}">
        <p14:creationId xmlns:p14="http://schemas.microsoft.com/office/powerpoint/2010/main" val="3675519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518322" y="145236"/>
            <a:ext cx="2754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Efficient-Net</a:t>
            </a:r>
            <a:endParaRPr lang="ko-KR" altLang="en-US" sz="36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300556" y="6390756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12/20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1776699" y="2336440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21C86-447D-41A7-A8C0-BE2FACEBBFBA}"/>
              </a:ext>
            </a:extLst>
          </p:cNvPr>
          <p:cNvSpPr txBox="1"/>
          <p:nvPr/>
        </p:nvSpPr>
        <p:spPr>
          <a:xfrm>
            <a:off x="5652610" y="2336440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Model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8F49F-1F03-4F31-8501-6E86578F48A2}"/>
              </a:ext>
            </a:extLst>
          </p:cNvPr>
          <p:cNvSpPr txBox="1"/>
          <p:nvPr/>
        </p:nvSpPr>
        <p:spPr>
          <a:xfrm>
            <a:off x="9559780" y="2336440"/>
            <a:ext cx="9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Output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3987800" y="3226213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4CD358-482A-456F-BC4D-92DF520743F6}"/>
              </a:ext>
            </a:extLst>
          </p:cNvPr>
          <p:cNvSpPr txBox="1"/>
          <p:nvPr/>
        </p:nvSpPr>
        <p:spPr>
          <a:xfrm>
            <a:off x="9243988" y="3675826"/>
            <a:ext cx="1404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BBC9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0</a:t>
            </a:r>
            <a:r>
              <a:rPr lang="en-US" altLang="ko-KR" sz="36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Or</a:t>
            </a:r>
            <a:r>
              <a:rPr lang="ko-KR" altLang="en-US" sz="36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3600" dirty="0">
                <a:solidFill>
                  <a:srgbClr val="EB443E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</a:t>
            </a:r>
            <a:endParaRPr lang="ko-KR" altLang="en-US" sz="3600" dirty="0">
              <a:solidFill>
                <a:srgbClr val="EB443E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185620" y="1672818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DEDFF-88D8-4D78-8E22-264437A9222B}"/>
              </a:ext>
            </a:extLst>
          </p:cNvPr>
          <p:cNvSpPr txBox="1"/>
          <p:nvPr/>
        </p:nvSpPr>
        <p:spPr>
          <a:xfrm>
            <a:off x="314465" y="1205367"/>
            <a:ext cx="5693678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머신러닝</a:t>
            </a:r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기법 탐색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이미지를 잘 구별할 수 있는 </a:t>
            </a:r>
            <a:r>
              <a:rPr lang="ko-KR" altLang="en-US" b="1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머신러닝</a:t>
            </a:r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모델 검색</a:t>
            </a:r>
            <a:endParaRPr lang="en-US" altLang="ko-KR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   </a:t>
            </a: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                     </a:t>
            </a:r>
          </a:p>
          <a:p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최근 높은 성능을 보이는 </a:t>
            </a:r>
            <a:r>
              <a:rPr lang="en-US" altLang="ko-KR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CNN </a:t>
            </a:r>
            <a:r>
              <a:rPr lang="ko-KR" altLang="en-US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기반의 모델 </a:t>
            </a:r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선택</a:t>
            </a:r>
            <a:endParaRPr lang="en-US" altLang="ko-KR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세부 모델 탐색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              존재하는 다양한 모델 중 </a:t>
            </a:r>
            <a:endParaRPr lang="en-US" altLang="ko-KR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b="1" dirty="0">
                <a:solidFill>
                  <a:srgbClr val="EB443E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       </a:t>
            </a:r>
            <a:r>
              <a:rPr lang="en-US" altLang="ko-KR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Efficient-Net</a:t>
            </a:r>
            <a:r>
              <a:rPr lang="en-US" altLang="ko-KR" sz="1200" b="1" dirty="0">
                <a:solidFill>
                  <a:srgbClr val="0C242E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[8]</a:t>
            </a:r>
            <a:r>
              <a:rPr lang="ko-KR" altLang="en-US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을 사용하기로 결정했습니다</a:t>
            </a:r>
            <a:r>
              <a:rPr lang="en-US" altLang="ko-KR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572CC-B62C-402F-9AAD-5FDF765EFF45}"/>
              </a:ext>
            </a:extLst>
          </p:cNvPr>
          <p:cNvSpPr txBox="1"/>
          <p:nvPr/>
        </p:nvSpPr>
        <p:spPr>
          <a:xfrm>
            <a:off x="6581897" y="1212037"/>
            <a:ext cx="1903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모델 선택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73FC6-F185-4D9B-B3CB-1B5698E5E8E6}"/>
              </a:ext>
            </a:extLst>
          </p:cNvPr>
          <p:cNvSpPr txBox="1"/>
          <p:nvPr/>
        </p:nvSpPr>
        <p:spPr>
          <a:xfrm>
            <a:off x="6434864" y="1914648"/>
            <a:ext cx="5818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Efficient-Net</a:t>
            </a:r>
            <a:r>
              <a: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의 장점</a:t>
            </a:r>
            <a:endParaRPr lang="en-US" altLang="ko-KR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</a:t>
            </a:r>
            <a:r>
              <a: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가벼운 모델 구조</a:t>
            </a:r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]</a:t>
            </a:r>
          </a:p>
          <a:p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효율적인 구조로 </a:t>
            </a:r>
            <a:r>
              <a:rPr lang="en-US" altLang="ko-KR" sz="2000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GPU</a:t>
            </a:r>
            <a:r>
              <a:rPr lang="ko-KR" altLang="en-US" sz="2000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메모리 용량의 문제 해결</a:t>
            </a:r>
            <a:endParaRPr lang="en-US" altLang="ko-KR" sz="2000" b="1" dirty="0">
              <a:solidFill>
                <a:srgbClr val="BB1D03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2000" b="1" dirty="0">
              <a:solidFill>
                <a:srgbClr val="EB443E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</a:t>
            </a:r>
            <a:r>
              <a:rPr lang="ko-KR" altLang="en-US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빠른 학습 속도</a:t>
            </a:r>
            <a:r>
              <a:rPr lang="en-US" altLang="ko-KR" sz="20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]</a:t>
            </a:r>
          </a:p>
          <a:p>
            <a:r>
              <a:rPr lang="ko-KR" altLang="en-US" sz="2000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빠른 학습의 속도</a:t>
            </a:r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로</a:t>
            </a:r>
            <a:r>
              <a:rPr lang="ko-KR" altLang="en-US" sz="2000" b="1" dirty="0">
                <a:solidFill>
                  <a:srgbClr val="BB1D03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다양한 시도 가능</a:t>
            </a:r>
            <a:endParaRPr lang="en-US" altLang="ko-KR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07581A3-073A-4888-91A3-8213D30D3BF1}"/>
              </a:ext>
            </a:extLst>
          </p:cNvPr>
          <p:cNvGrpSpPr/>
          <p:nvPr/>
        </p:nvGrpSpPr>
        <p:grpSpPr>
          <a:xfrm>
            <a:off x="6857362" y="1672817"/>
            <a:ext cx="3636449" cy="3369814"/>
            <a:chOff x="6423117" y="2128543"/>
            <a:chExt cx="3636449" cy="336981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B1332E3-19B2-4B53-B747-C7DA15FC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7989"/>
            <a:stretch/>
          </p:blipFill>
          <p:spPr>
            <a:xfrm>
              <a:off x="7391741" y="2128543"/>
              <a:ext cx="2667825" cy="3369814"/>
            </a:xfrm>
            <a:prstGeom prst="rect">
              <a:avLst/>
            </a:prstGeom>
            <a:ln w="25400">
              <a:solidFill>
                <a:srgbClr val="7D7767">
                  <a:alpha val="50000"/>
                </a:srgbClr>
              </a:solidFill>
            </a:ln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83F8DEB-1504-40FD-A064-3A9093211BD8}"/>
                </a:ext>
              </a:extLst>
            </p:cNvPr>
            <p:cNvSpPr/>
            <p:nvPr/>
          </p:nvSpPr>
          <p:spPr>
            <a:xfrm>
              <a:off x="6423117" y="3289680"/>
              <a:ext cx="724970" cy="383790"/>
            </a:xfrm>
            <a:prstGeom prst="rect">
              <a:avLst/>
            </a:prstGeom>
            <a:noFill/>
            <a:ln w="254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37CD97-D1A4-4DF5-BEFF-57DFAD11B791}"/>
                </a:ext>
              </a:extLst>
            </p:cNvPr>
            <p:cNvSpPr/>
            <p:nvPr/>
          </p:nvSpPr>
          <p:spPr>
            <a:xfrm>
              <a:off x="6423117" y="4857277"/>
              <a:ext cx="724970" cy="383790"/>
            </a:xfrm>
            <a:prstGeom prst="rect">
              <a:avLst/>
            </a:prstGeom>
            <a:noFill/>
            <a:ln w="254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536663-5C66-47D3-AEE3-DED66DBE61D9}"/>
                </a:ext>
              </a:extLst>
            </p:cNvPr>
            <p:cNvSpPr/>
            <p:nvPr/>
          </p:nvSpPr>
          <p:spPr>
            <a:xfrm>
              <a:off x="6423117" y="2549952"/>
              <a:ext cx="724970" cy="383790"/>
            </a:xfrm>
            <a:prstGeom prst="rect">
              <a:avLst/>
            </a:prstGeom>
            <a:noFill/>
            <a:ln w="254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AD7FB33-F992-4452-B8B2-4B325A3BA6F6}"/>
              </a:ext>
            </a:extLst>
          </p:cNvPr>
          <p:cNvSpPr/>
          <p:nvPr/>
        </p:nvSpPr>
        <p:spPr>
          <a:xfrm>
            <a:off x="2848910" y="2245849"/>
            <a:ext cx="378844" cy="582316"/>
          </a:xfrm>
          <a:prstGeom prst="downArrow">
            <a:avLst/>
          </a:prstGeom>
          <a:solidFill>
            <a:srgbClr val="BB1D03"/>
          </a:solidFill>
          <a:ln>
            <a:solidFill>
              <a:srgbClr val="BB1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7132E-6001-44CD-8B75-C4D33DF79054}"/>
              </a:ext>
            </a:extLst>
          </p:cNvPr>
          <p:cNvSpPr txBox="1"/>
          <p:nvPr/>
        </p:nvSpPr>
        <p:spPr>
          <a:xfrm>
            <a:off x="185249" y="6292844"/>
            <a:ext cx="5467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Tan, M., &amp; Le, Q. V. (2019).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Efficientnet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: Rethinking model scaling for </a:t>
            </a:r>
          </a:p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convolutional neural networks.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</a:rPr>
              <a:t>arXiv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 preprint arXiv:1905.11946.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FC8065-E052-49F7-B37F-E99B1A9E243F}"/>
              </a:ext>
            </a:extLst>
          </p:cNvPr>
          <p:cNvGrpSpPr/>
          <p:nvPr/>
        </p:nvGrpSpPr>
        <p:grpSpPr>
          <a:xfrm>
            <a:off x="1119577" y="2639668"/>
            <a:ext cx="4700010" cy="1521008"/>
            <a:chOff x="474691" y="3592466"/>
            <a:chExt cx="4700010" cy="152100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A69A63-BC4F-4993-ABB1-07AF114D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4691" y="3592466"/>
              <a:ext cx="4700010" cy="1521008"/>
            </a:xfrm>
            <a:prstGeom prst="rect">
              <a:avLst/>
            </a:prstGeom>
            <a:ln w="25400">
              <a:solidFill>
                <a:srgbClr val="7D7767">
                  <a:alpha val="50000"/>
                </a:srgbClr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6DB22AC-C87D-4630-B237-754DED8B9183}"/>
                </a:ext>
              </a:extLst>
            </p:cNvPr>
            <p:cNvSpPr/>
            <p:nvPr/>
          </p:nvSpPr>
          <p:spPr>
            <a:xfrm>
              <a:off x="2046515" y="4800799"/>
              <a:ext cx="362857" cy="235659"/>
            </a:xfrm>
            <a:prstGeom prst="rect">
              <a:avLst/>
            </a:prstGeom>
            <a:noFill/>
            <a:ln w="254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289A041-74C7-424F-AB4F-42D4019F0EA7}"/>
                </a:ext>
              </a:extLst>
            </p:cNvPr>
            <p:cNvSpPr/>
            <p:nvPr/>
          </p:nvSpPr>
          <p:spPr>
            <a:xfrm>
              <a:off x="4319128" y="4800799"/>
              <a:ext cx="362857" cy="235659"/>
            </a:xfrm>
            <a:prstGeom prst="rect">
              <a:avLst/>
            </a:prstGeom>
            <a:noFill/>
            <a:ln w="254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빙그레 메로나체" panose="020B0503000000000000" pitchFamily="50" charset="-127"/>
                <a:ea typeface="빙그레 메로나체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36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2569"/>
            <a:ext cx="12192000" cy="6930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376765" y="149381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학습 결과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13/20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73451-16EC-4E91-848F-21A6F40C4EF9}"/>
              </a:ext>
            </a:extLst>
          </p:cNvPr>
          <p:cNvSpPr txBox="1"/>
          <p:nvPr/>
        </p:nvSpPr>
        <p:spPr>
          <a:xfrm>
            <a:off x="296333" y="2423219"/>
            <a:ext cx="9541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Epoch: 1/10.. Train Loss: 0.958342.. Train Acc: 0.873985..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0.854846..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0.892458</a:t>
            </a:r>
          </a:p>
          <a:p>
            <a:r>
              <a:rPr lang="en-US" altLang="ko-KR" sz="1200" b="1" dirty="0"/>
              <a:t>Epoch: 2/10.. Train Loss: 0.984416.. Train Acc: 0.874709..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0.848103..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0.886805</a:t>
            </a:r>
          </a:p>
          <a:p>
            <a:r>
              <a:rPr lang="en-US" altLang="ko-KR" sz="1200" b="1" dirty="0"/>
              <a:t>Epoch: 3/10.. Train Loss: 0.979193.. Train Acc: 0.874116..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0.875390..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0.909171</a:t>
            </a:r>
          </a:p>
          <a:p>
            <a:r>
              <a:rPr lang="en-US" altLang="ko-KR" sz="1200" b="1" dirty="0"/>
              <a:t>Epoch: 4/10.. Train Loss: 0.978261.. Train Acc: 0.875043..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0.856365..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0.859225</a:t>
            </a:r>
          </a:p>
          <a:p>
            <a:r>
              <a:rPr lang="en-US" altLang="ko-KR" sz="1200" b="1" dirty="0"/>
              <a:t>Epoch: 5/10.. Train Loss: 0.989090.. Train Acc: 0.873331..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0.870830..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0.889380</a:t>
            </a:r>
          </a:p>
          <a:p>
            <a:r>
              <a:rPr lang="en-US" altLang="ko-KR" sz="1200" b="1" dirty="0"/>
              <a:t>Epoch: 6/10.. Train Loss: 0.977506.. Train Acc: 0.875459..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0.943061..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0.833220</a:t>
            </a:r>
          </a:p>
          <a:p>
            <a:r>
              <a:rPr lang="en-US" altLang="ko-KR" sz="1200" b="1" dirty="0"/>
              <a:t>Epoch: 7/10.. Train Loss: 0.980138.. Train Acc: 0.874868..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0.819008..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0.880645</a:t>
            </a:r>
          </a:p>
          <a:p>
            <a:r>
              <a:rPr lang="en-US" altLang="ko-KR" sz="1200" b="1" dirty="0"/>
              <a:t>Epoch: 8/10.. Train Loss: 0.987483.. Train Acc: 0.874025..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0.846715..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0.851114</a:t>
            </a:r>
          </a:p>
          <a:p>
            <a:r>
              <a:rPr lang="en-US" altLang="ko-KR" sz="1200" b="1" dirty="0"/>
              <a:t>Epoch: 9/10.. Train Loss: 0.995541.. Train Acc: 0.874695..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0.768108..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0.877383</a:t>
            </a:r>
          </a:p>
          <a:p>
            <a:r>
              <a:rPr lang="en-US" altLang="ko-KR" sz="1200" b="1" dirty="0"/>
              <a:t>Epoch: 10/10.. Train Loss: 0.974920.. Train Acc: 0.875097..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Loss: 0.882835.. </a:t>
            </a:r>
            <a:r>
              <a:rPr lang="en-US" altLang="ko-KR" sz="1200" b="1" dirty="0" err="1"/>
              <a:t>Vad</a:t>
            </a:r>
            <a:r>
              <a:rPr lang="en-US" altLang="ko-KR" sz="1200" b="1" dirty="0"/>
              <a:t> Acc: 0.895096</a:t>
            </a:r>
            <a:endParaRPr lang="ko-KR" altLang="en-US" sz="12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36E0F-444C-4E3B-8F11-C18433780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0" y="1470354"/>
            <a:ext cx="4906143" cy="3671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59C8FC-25A0-45A8-B167-AD28C2A0DE42}"/>
              </a:ext>
            </a:extLst>
          </p:cNvPr>
          <p:cNvSpPr txBox="1"/>
          <p:nvPr/>
        </p:nvSpPr>
        <p:spPr>
          <a:xfrm>
            <a:off x="11216520" y="4716915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epoch</a:t>
            </a:r>
            <a:endParaRPr lang="ko-KR" alt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91455-3B09-4AA6-A886-37CF1E294AFF}"/>
              </a:ext>
            </a:extLst>
          </p:cNvPr>
          <p:cNvSpPr txBox="1"/>
          <p:nvPr/>
        </p:nvSpPr>
        <p:spPr>
          <a:xfrm>
            <a:off x="7370112" y="1534154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Acc</a:t>
            </a:r>
            <a:endParaRPr lang="ko-KR" altLang="en-US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49C90C-EA70-4F2C-8DCF-2601E2997248}"/>
              </a:ext>
            </a:extLst>
          </p:cNvPr>
          <p:cNvSpPr/>
          <p:nvPr/>
        </p:nvSpPr>
        <p:spPr>
          <a:xfrm>
            <a:off x="6035595" y="2841625"/>
            <a:ext cx="1124030" cy="202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CAF2D2EA-6BD7-4EA6-B5D1-E0D745D9C908}"/>
              </a:ext>
            </a:extLst>
          </p:cNvPr>
          <p:cNvSpPr/>
          <p:nvPr/>
        </p:nvSpPr>
        <p:spPr>
          <a:xfrm>
            <a:off x="8479893" y="1915230"/>
            <a:ext cx="384707" cy="400110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F5AA1-4764-4256-802E-52EC4ED85BF7}"/>
              </a:ext>
            </a:extLst>
          </p:cNvPr>
          <p:cNvSpPr txBox="1"/>
          <p:nvPr/>
        </p:nvSpPr>
        <p:spPr>
          <a:xfrm>
            <a:off x="400457" y="191523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학습결과</a:t>
            </a:r>
          </a:p>
        </p:txBody>
      </p:sp>
    </p:spTree>
    <p:extLst>
      <p:ext uri="{BB962C8B-B14F-4D97-AF65-F5344CB8AC3E}">
        <p14:creationId xmlns:p14="http://schemas.microsoft.com/office/powerpoint/2010/main" val="351927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 animBg="1"/>
      <p:bldP spid="9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2569"/>
            <a:ext cx="12192000" cy="6930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60445" y="149381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학습 결과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-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독버섯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14/20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D7F71C-3A0E-4B2D-890E-D4D27D296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719" y="1794076"/>
            <a:ext cx="2468560" cy="36161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E1BF35-6236-47B6-A64C-B81C47064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557" y="149381"/>
            <a:ext cx="4754678" cy="24773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73C11F-6A0B-4725-B0B1-84EDF7D29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886" y="2310303"/>
            <a:ext cx="3066537" cy="29529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6D1BC-B112-4E76-966B-380CE29C49D9}"/>
              </a:ext>
            </a:extLst>
          </p:cNvPr>
          <p:cNvSpPr txBox="1"/>
          <p:nvPr/>
        </p:nvSpPr>
        <p:spPr>
          <a:xfrm>
            <a:off x="1414901" y="545528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갈색애광대버섯</a:t>
            </a:r>
            <a:endParaRPr lang="ko-KR" altLang="en-US" sz="1400" b="1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9E1C966-EE9B-4270-94E3-AAEC81CC0035}"/>
              </a:ext>
            </a:extLst>
          </p:cNvPr>
          <p:cNvCxnSpPr>
            <a:cxnSpLocks/>
          </p:cNvCxnSpPr>
          <p:nvPr/>
        </p:nvCxnSpPr>
        <p:spPr>
          <a:xfrm>
            <a:off x="2845326" y="3279927"/>
            <a:ext cx="3838466" cy="40153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311565-9BD5-4030-AB9D-74377F8304F5}"/>
              </a:ext>
            </a:extLst>
          </p:cNvPr>
          <p:cNvSpPr txBox="1"/>
          <p:nvPr/>
        </p:nvSpPr>
        <p:spPr>
          <a:xfrm>
            <a:off x="5707512" y="5263219"/>
            <a:ext cx="306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[9.9999e-01, 7.1515e-06]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8B357-8F25-47E6-A698-EB4E3D1AFA91}"/>
              </a:ext>
            </a:extLst>
          </p:cNvPr>
          <p:cNvSpPr txBox="1"/>
          <p:nvPr/>
        </p:nvSpPr>
        <p:spPr>
          <a:xfrm>
            <a:off x="9232114" y="5312261"/>
            <a:ext cx="1786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독버섯으로 확신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50F9D-52C3-401C-92A6-2AAD6DC8EA4F}"/>
              </a:ext>
            </a:extLst>
          </p:cNvPr>
          <p:cNvSpPr txBox="1"/>
          <p:nvPr/>
        </p:nvSpPr>
        <p:spPr>
          <a:xfrm>
            <a:off x="7274310" y="5859780"/>
            <a:ext cx="118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F56DD0-0E7C-4EEB-A33C-1FC26AF45972}"/>
              </a:ext>
            </a:extLst>
          </p:cNvPr>
          <p:cNvSpPr/>
          <p:nvPr/>
        </p:nvSpPr>
        <p:spPr>
          <a:xfrm>
            <a:off x="3138857" y="4035995"/>
            <a:ext cx="283787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D96B68-E6A4-45C6-848A-EF320232AC74}"/>
              </a:ext>
            </a:extLst>
          </p:cNvPr>
          <p:cNvCxnSpPr>
            <a:cxnSpLocks/>
          </p:cNvCxnSpPr>
          <p:nvPr/>
        </p:nvCxnSpPr>
        <p:spPr>
          <a:xfrm flipV="1">
            <a:off x="8566064" y="5455283"/>
            <a:ext cx="666050" cy="108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F87C104-1611-4578-8E00-F0BDA98015C8}"/>
              </a:ext>
            </a:extLst>
          </p:cNvPr>
          <p:cNvSpPr txBox="1"/>
          <p:nvPr/>
        </p:nvSpPr>
        <p:spPr>
          <a:xfrm>
            <a:off x="3102392" y="4028881"/>
            <a:ext cx="299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모델이 턱받이 부분에 주목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E45DE9-F355-41C5-AA1A-F2632AC0FB62}"/>
              </a:ext>
            </a:extLst>
          </p:cNvPr>
          <p:cNvSpPr/>
          <p:nvPr/>
        </p:nvSpPr>
        <p:spPr>
          <a:xfrm>
            <a:off x="9401173" y="1025618"/>
            <a:ext cx="395289" cy="202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4CAA8B-D0A8-4D18-9321-C036D27A0860}"/>
              </a:ext>
            </a:extLst>
          </p:cNvPr>
          <p:cNvSpPr txBox="1"/>
          <p:nvPr/>
        </p:nvSpPr>
        <p:spPr>
          <a:xfrm>
            <a:off x="4676567" y="5270333"/>
            <a:ext cx="12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예측결과</a:t>
            </a:r>
            <a:r>
              <a:rPr lang="en-US" altLang="ko-KR" b="1" dirty="0"/>
              <a:t>: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3E0FB2-DD4C-4541-8390-72CAF6E31F31}"/>
              </a:ext>
            </a:extLst>
          </p:cNvPr>
          <p:cNvSpPr txBox="1"/>
          <p:nvPr/>
        </p:nvSpPr>
        <p:spPr>
          <a:xfrm>
            <a:off x="5573886" y="1933573"/>
            <a:ext cx="24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class activation map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06026D-9691-411D-B708-4FDC25AB3CDC}"/>
              </a:ext>
            </a:extLst>
          </p:cNvPr>
          <p:cNvSpPr txBox="1"/>
          <p:nvPr/>
        </p:nvSpPr>
        <p:spPr>
          <a:xfrm>
            <a:off x="8599248" y="2595933"/>
            <a:ext cx="3707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https://genebank.rda.go.kr:2360/microbe/dataEncy.do</a:t>
            </a:r>
            <a:endParaRPr lang="ko-KR" altLang="en-US" sz="1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35" grpId="0" animBg="1"/>
      <p:bldP spid="20" grpId="0"/>
      <p:bldP spid="36" grpId="0" animBg="1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균류이(가) 표시된 사진&#10;&#10;자동 생성된 설명">
            <a:extLst>
              <a:ext uri="{FF2B5EF4-FFF2-40B4-BE49-F238E27FC236}">
                <a16:creationId xmlns:a16="http://schemas.microsoft.com/office/drawing/2014/main" id="{9719AE63-D084-4AAB-94E3-A84FEBEFE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BE7EF-32C6-45AF-9979-61FA3C551D0E}"/>
              </a:ext>
            </a:extLst>
          </p:cNvPr>
          <p:cNvSpPr/>
          <p:nvPr/>
        </p:nvSpPr>
        <p:spPr>
          <a:xfrm>
            <a:off x="0" y="2402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F0C99C-C4EB-4B40-A30E-0B09C8EB244C}"/>
              </a:ext>
            </a:extLst>
          </p:cNvPr>
          <p:cNvSpPr/>
          <p:nvPr/>
        </p:nvSpPr>
        <p:spPr>
          <a:xfrm>
            <a:off x="973934" y="3401535"/>
            <a:ext cx="2611433" cy="26114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256D6-3E1B-4C44-8B83-62BA3D42E879}"/>
              </a:ext>
            </a:extLst>
          </p:cNvPr>
          <p:cNvSpPr txBox="1"/>
          <p:nvPr/>
        </p:nvSpPr>
        <p:spPr>
          <a:xfrm>
            <a:off x="546101" y="4320303"/>
            <a:ext cx="3467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CONTENTS</a:t>
            </a:r>
            <a:endParaRPr lang="ko-KR" altLang="en-US" sz="4000" dirty="0">
              <a:solidFill>
                <a:schemeClr val="bg1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4C4E5D-70EC-4654-9340-D74BD6E88737}"/>
              </a:ext>
            </a:extLst>
          </p:cNvPr>
          <p:cNvCxnSpPr>
            <a:cxnSpLocks/>
          </p:cNvCxnSpPr>
          <p:nvPr/>
        </p:nvCxnSpPr>
        <p:spPr>
          <a:xfrm>
            <a:off x="1467400" y="4911149"/>
            <a:ext cx="176766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1967368-E115-4024-AFF0-CAC309D5674F}"/>
              </a:ext>
            </a:extLst>
          </p:cNvPr>
          <p:cNvSpPr/>
          <p:nvPr/>
        </p:nvSpPr>
        <p:spPr>
          <a:xfrm>
            <a:off x="1311326" y="4875149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B721E0D4-F1CD-4CC0-803F-31A36CB840B6}"/>
              </a:ext>
            </a:extLst>
          </p:cNvPr>
          <p:cNvSpPr/>
          <p:nvPr/>
        </p:nvSpPr>
        <p:spPr>
          <a:xfrm rot="10800000">
            <a:off x="0" y="-2"/>
            <a:ext cx="12192000" cy="6857997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6331CE2-0173-4D37-9AE1-68503EC0A2C3}"/>
              </a:ext>
            </a:extLst>
          </p:cNvPr>
          <p:cNvSpPr>
            <a:spLocks noChangeAspect="1"/>
          </p:cNvSpPr>
          <p:nvPr/>
        </p:nvSpPr>
        <p:spPr>
          <a:xfrm>
            <a:off x="2336880" y="1192319"/>
            <a:ext cx="576000" cy="57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endParaRPr lang="ko-KR" altLang="en-US" sz="24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198204C-99C5-472B-B0D0-AE5D4FECACA1}"/>
              </a:ext>
            </a:extLst>
          </p:cNvPr>
          <p:cNvSpPr>
            <a:spLocks noChangeAspect="1"/>
          </p:cNvSpPr>
          <p:nvPr/>
        </p:nvSpPr>
        <p:spPr>
          <a:xfrm>
            <a:off x="4460828" y="2400543"/>
            <a:ext cx="576000" cy="57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</a:t>
            </a:r>
            <a:endParaRPr lang="ko-KR" altLang="en-US" sz="24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67EEAF9-E739-46D2-B1F0-83FA36BE0649}"/>
              </a:ext>
            </a:extLst>
          </p:cNvPr>
          <p:cNvSpPr>
            <a:spLocks noChangeAspect="1"/>
          </p:cNvSpPr>
          <p:nvPr/>
        </p:nvSpPr>
        <p:spPr>
          <a:xfrm>
            <a:off x="6207355" y="3453021"/>
            <a:ext cx="576000" cy="57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</a:t>
            </a:r>
            <a:endParaRPr lang="ko-KR" altLang="en-US" sz="24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5ADF0FD-8257-40CF-AAC8-6E99B2234912}"/>
              </a:ext>
            </a:extLst>
          </p:cNvPr>
          <p:cNvSpPr>
            <a:spLocks noChangeAspect="1"/>
          </p:cNvSpPr>
          <p:nvPr/>
        </p:nvSpPr>
        <p:spPr>
          <a:xfrm>
            <a:off x="8268542" y="4612690"/>
            <a:ext cx="576000" cy="576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</a:t>
            </a:r>
            <a:endParaRPr lang="ko-KR" altLang="en-US" sz="2400" dirty="0"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C59CC8-D4CA-406A-8F6C-827E2B884634}"/>
              </a:ext>
            </a:extLst>
          </p:cNvPr>
          <p:cNvSpPr txBox="1"/>
          <p:nvPr/>
        </p:nvSpPr>
        <p:spPr>
          <a:xfrm>
            <a:off x="3055005" y="12488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주제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91EEE7-08CE-43A6-BB09-7841AF83C2D0}"/>
              </a:ext>
            </a:extLst>
          </p:cNvPr>
          <p:cNvSpPr txBox="1"/>
          <p:nvPr/>
        </p:nvSpPr>
        <p:spPr>
          <a:xfrm>
            <a:off x="5125373" y="250002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데이터 수집 및 처리 과정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1C728A-14D8-4121-B8DE-208AA7BE1BD8}"/>
              </a:ext>
            </a:extLst>
          </p:cNvPr>
          <p:cNvSpPr txBox="1"/>
          <p:nvPr/>
        </p:nvSpPr>
        <p:spPr>
          <a:xfrm>
            <a:off x="5933051" y="2921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C63F0B-2790-44FE-BCD2-1903FFB16AB0}"/>
              </a:ext>
            </a:extLst>
          </p:cNvPr>
          <p:cNvSpPr txBox="1"/>
          <p:nvPr/>
        </p:nvSpPr>
        <p:spPr>
          <a:xfrm>
            <a:off x="7060957" y="356006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프로그램 개발 과정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281F6A-96C9-4602-9276-785C4EFA5DCF}"/>
              </a:ext>
            </a:extLst>
          </p:cNvPr>
          <p:cNvSpPr txBox="1"/>
          <p:nvPr/>
        </p:nvSpPr>
        <p:spPr>
          <a:xfrm>
            <a:off x="8971795" y="4659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456F6-5BEA-4683-9330-52668623E159}"/>
              </a:ext>
            </a:extLst>
          </p:cNvPr>
          <p:cNvSpPr txBox="1"/>
          <p:nvPr/>
        </p:nvSpPr>
        <p:spPr>
          <a:xfrm>
            <a:off x="9021592" y="4624178"/>
            <a:ext cx="2344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한계 및 보완점 </a:t>
            </a:r>
            <a:r>
              <a:rPr lang="en-US" altLang="ko-KR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</a:t>
            </a:r>
          </a:p>
          <a:p>
            <a:r>
              <a:rPr lang="ko-KR" altLang="en-US" dirty="0">
                <a:solidFill>
                  <a:schemeClr val="bg1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사업화 계획</a:t>
            </a:r>
          </a:p>
        </p:txBody>
      </p:sp>
    </p:spTree>
    <p:extLst>
      <p:ext uri="{BB962C8B-B14F-4D97-AF65-F5344CB8AC3E}">
        <p14:creationId xmlns:p14="http://schemas.microsoft.com/office/powerpoint/2010/main" val="16545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"/>
    </mc:Choice>
    <mc:Fallback xmlns="">
      <p:transition spd="slow" advTm="264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2569"/>
            <a:ext cx="12192000" cy="69305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69907" y="149381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학습 결과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-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식용버섯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851128" y="1207185"/>
            <a:ext cx="184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15/20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EE1BF35-6236-47B6-A64C-B81C47064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57" y="149381"/>
            <a:ext cx="4754678" cy="2477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06D1BC-B112-4E76-966B-380CE29C49D9}"/>
              </a:ext>
            </a:extLst>
          </p:cNvPr>
          <p:cNvSpPr txBox="1"/>
          <p:nvPr/>
        </p:nvSpPr>
        <p:spPr>
          <a:xfrm>
            <a:off x="1644900" y="545499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애기버섯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11565-9BD5-4030-AB9D-74377F8304F5}"/>
              </a:ext>
            </a:extLst>
          </p:cNvPr>
          <p:cNvSpPr txBox="1"/>
          <p:nvPr/>
        </p:nvSpPr>
        <p:spPr>
          <a:xfrm>
            <a:off x="5707512" y="5263219"/>
            <a:ext cx="306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[4.3608e-04, 9.9956e-01]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8B357-8F25-47E6-A698-EB4E3D1AFA91}"/>
              </a:ext>
            </a:extLst>
          </p:cNvPr>
          <p:cNvSpPr txBox="1"/>
          <p:nvPr/>
        </p:nvSpPr>
        <p:spPr>
          <a:xfrm>
            <a:off x="9232114" y="5312261"/>
            <a:ext cx="2016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식용버섯으로 확신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350F9D-52C3-401C-92A6-2AAD6DC8EA4F}"/>
              </a:ext>
            </a:extLst>
          </p:cNvPr>
          <p:cNvSpPr txBox="1"/>
          <p:nvPr/>
        </p:nvSpPr>
        <p:spPr>
          <a:xfrm>
            <a:off x="7274310" y="5859780"/>
            <a:ext cx="1186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F56DD0-0E7C-4EEB-A33C-1FC26AF45972}"/>
              </a:ext>
            </a:extLst>
          </p:cNvPr>
          <p:cNvSpPr/>
          <p:nvPr/>
        </p:nvSpPr>
        <p:spPr>
          <a:xfrm>
            <a:off x="3138857" y="4035995"/>
            <a:ext cx="283787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D96B68-E6A4-45C6-848A-EF320232AC74}"/>
              </a:ext>
            </a:extLst>
          </p:cNvPr>
          <p:cNvCxnSpPr>
            <a:cxnSpLocks/>
          </p:cNvCxnSpPr>
          <p:nvPr/>
        </p:nvCxnSpPr>
        <p:spPr>
          <a:xfrm flipV="1">
            <a:off x="8566064" y="5455283"/>
            <a:ext cx="666050" cy="108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E45DE9-F355-41C5-AA1A-F2632AC0FB62}"/>
              </a:ext>
            </a:extLst>
          </p:cNvPr>
          <p:cNvSpPr/>
          <p:nvPr/>
        </p:nvSpPr>
        <p:spPr>
          <a:xfrm>
            <a:off x="9407733" y="682719"/>
            <a:ext cx="264905" cy="193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4CAA8B-D0A8-4D18-9321-C036D27A0860}"/>
              </a:ext>
            </a:extLst>
          </p:cNvPr>
          <p:cNvSpPr txBox="1"/>
          <p:nvPr/>
        </p:nvSpPr>
        <p:spPr>
          <a:xfrm>
            <a:off x="4676567" y="5270333"/>
            <a:ext cx="1200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예측결과</a:t>
            </a:r>
            <a:r>
              <a:rPr lang="en-US" altLang="ko-KR" b="1" dirty="0"/>
              <a:t>: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BE91A5-A2FD-47AA-ADFC-057422A1C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699" y="1828800"/>
            <a:ext cx="2298888" cy="35901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C9C68F-E27E-415D-90C9-C11546B44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594" y="2230406"/>
            <a:ext cx="3029256" cy="3029256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9E1C966-EE9B-4270-94E3-AAEC81CC0035}"/>
              </a:ext>
            </a:extLst>
          </p:cNvPr>
          <p:cNvCxnSpPr>
            <a:cxnSpLocks/>
          </p:cNvCxnSpPr>
          <p:nvPr/>
        </p:nvCxnSpPr>
        <p:spPr>
          <a:xfrm>
            <a:off x="1895475" y="3310671"/>
            <a:ext cx="4200525" cy="419792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220230-562A-4DAD-BE81-8C2FCE03B270}"/>
              </a:ext>
            </a:extLst>
          </p:cNvPr>
          <p:cNvSpPr/>
          <p:nvPr/>
        </p:nvSpPr>
        <p:spPr>
          <a:xfrm>
            <a:off x="2803951" y="4175677"/>
            <a:ext cx="337201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7C104-1611-4578-8E00-F0BDA98015C8}"/>
              </a:ext>
            </a:extLst>
          </p:cNvPr>
          <p:cNvSpPr txBox="1"/>
          <p:nvPr/>
        </p:nvSpPr>
        <p:spPr>
          <a:xfrm>
            <a:off x="2723989" y="4175677"/>
            <a:ext cx="354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모델이 방사선의 갓 부분에 주목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DE4CF-677C-4872-BD33-C0EED517F79B}"/>
              </a:ext>
            </a:extLst>
          </p:cNvPr>
          <p:cNvSpPr txBox="1"/>
          <p:nvPr/>
        </p:nvSpPr>
        <p:spPr>
          <a:xfrm>
            <a:off x="8599248" y="2595933"/>
            <a:ext cx="3707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https://genebank.rda.go.kr:2360/microbe/dataEncy.do</a:t>
            </a:r>
            <a:endParaRPr lang="ko-KR" altLang="en-US" sz="1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5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  <p:bldP spid="35" grpId="0" animBg="1"/>
      <p:bldP spid="36" grpId="0" animBg="1"/>
      <p:bldP spid="38" grpId="0"/>
      <p:bldP spid="25" grpId="0" animBg="1"/>
      <p:bldP spid="20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14C-8F19-4995-80A1-0A8D4FBC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11" y="1909947"/>
            <a:ext cx="2711700" cy="2738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486C00-CA67-480A-BC72-DF96319E7539}"/>
              </a:ext>
            </a:extLst>
          </p:cNvPr>
          <p:cNvSpPr txBox="1"/>
          <p:nvPr/>
        </p:nvSpPr>
        <p:spPr>
          <a:xfrm>
            <a:off x="4990407" y="2705725"/>
            <a:ext cx="48774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한계 및 보완점 </a:t>
            </a:r>
            <a:r>
              <a:rPr lang="en-US" altLang="ko-KR" sz="4400" b="1" dirty="0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&amp; </a:t>
            </a:r>
            <a:r>
              <a:rPr lang="ko-KR" altLang="en-US" sz="4400" b="1" dirty="0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사업화 계획</a:t>
            </a:r>
          </a:p>
        </p:txBody>
      </p:sp>
    </p:spTree>
    <p:extLst>
      <p:ext uri="{BB962C8B-B14F-4D97-AF65-F5344CB8AC3E}">
        <p14:creationId xmlns:p14="http://schemas.microsoft.com/office/powerpoint/2010/main" val="255395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73978" y="237715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한계 및 보완점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16/20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B09E4-F6E5-40E2-ABAE-69918E3502F7}"/>
              </a:ext>
            </a:extLst>
          </p:cNvPr>
          <p:cNvSpPr txBox="1"/>
          <p:nvPr/>
        </p:nvSpPr>
        <p:spPr>
          <a:xfrm>
            <a:off x="2004354" y="1785480"/>
            <a:ext cx="8508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성능향상</a:t>
            </a:r>
            <a:endParaRPr lang="en-US" altLang="ko-KR" sz="32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4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679EB-3356-406C-9730-15FBEABDD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309" y="3107897"/>
            <a:ext cx="1295400" cy="124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FEB6F-4EC5-4AF0-BCA9-78C003B30ECC}"/>
              </a:ext>
            </a:extLst>
          </p:cNvPr>
          <p:cNvSpPr txBox="1"/>
          <p:nvPr/>
        </p:nvSpPr>
        <p:spPr>
          <a:xfrm>
            <a:off x="3706018" y="3371143"/>
            <a:ext cx="52463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3200" b="1" dirty="0" err="1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하이퍼</a:t>
            </a:r>
            <a:r>
              <a:rPr lang="ko-KR" altLang="en-US" sz="32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파라미터의 조정</a:t>
            </a:r>
            <a:endParaRPr lang="en-US" altLang="ko-KR" sz="32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EF80D-29D5-4542-BC49-68A3BE520D07}"/>
              </a:ext>
            </a:extLst>
          </p:cNvPr>
          <p:cNvSpPr txBox="1"/>
          <p:nvPr/>
        </p:nvSpPr>
        <p:spPr>
          <a:xfrm>
            <a:off x="4251975" y="5195496"/>
            <a:ext cx="441305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오류에 따른 윤리 문제</a:t>
            </a:r>
            <a:endParaRPr lang="en-US" altLang="ko-KR" sz="32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임계치 조정→</a:t>
            </a:r>
            <a:r>
              <a:rPr lang="en-US" altLang="ko-KR" sz="2400" b="1" dirty="0">
                <a:solidFill>
                  <a:srgbClr val="FF0000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STRICT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CBFADDE-B234-4CF8-B829-B95985FC6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354" y="4788678"/>
            <a:ext cx="1524000" cy="14859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854CF20-FF5C-420D-8D3B-B6080ADDCC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730" y="1459986"/>
            <a:ext cx="1955248" cy="12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4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412730" y="642323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17/20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2308842" y="2035222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21C86-447D-41A7-A8C0-BE2FACEBBFBA}"/>
              </a:ext>
            </a:extLst>
          </p:cNvPr>
          <p:cNvSpPr txBox="1"/>
          <p:nvPr/>
        </p:nvSpPr>
        <p:spPr>
          <a:xfrm>
            <a:off x="6578497" y="2035222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Model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8F49F-1F03-4F31-8501-6E86578F48A2}"/>
              </a:ext>
            </a:extLst>
          </p:cNvPr>
          <p:cNvSpPr txBox="1"/>
          <p:nvPr/>
        </p:nvSpPr>
        <p:spPr>
          <a:xfrm>
            <a:off x="10677816" y="2035222"/>
            <a:ext cx="1063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Output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4562423" y="2924995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4CD358-482A-456F-BC4D-92DF520743F6}"/>
              </a:ext>
            </a:extLst>
          </p:cNvPr>
          <p:cNvSpPr txBox="1"/>
          <p:nvPr/>
        </p:nvSpPr>
        <p:spPr>
          <a:xfrm>
            <a:off x="9839499" y="3374608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BBC9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</a:t>
            </a:r>
            <a:r>
              <a:rPr lang="en-US" altLang="ko-KR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Or</a:t>
            </a:r>
            <a:r>
              <a:rPr lang="ko-KR" altLang="en-US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EB443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endParaRPr lang="ko-KR" altLang="en-US" sz="3600" dirty="0">
              <a:solidFill>
                <a:srgbClr val="EB443E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185620" y="1371600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428C03-477B-41EC-866A-283737F7EE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1" y="1371600"/>
            <a:ext cx="3093682" cy="5087258"/>
          </a:xfrm>
          <a:prstGeom prst="rect">
            <a:avLst/>
          </a:prstGeom>
          <a:ln w="25400">
            <a:solidFill>
              <a:srgbClr val="7D7767">
                <a:alpha val="50000"/>
              </a:srgb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73D15-CD48-4EF6-AF16-5DA1E5579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473" y="1345032"/>
            <a:ext cx="3286577" cy="5113826"/>
          </a:xfrm>
          <a:prstGeom prst="rect">
            <a:avLst/>
          </a:prstGeom>
          <a:ln w="25400">
            <a:solidFill>
              <a:srgbClr val="7D7767">
                <a:alpha val="50000"/>
              </a:srgb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F6036D-50C2-4B81-B557-F59BD02A00BA}"/>
              </a:ext>
            </a:extLst>
          </p:cNvPr>
          <p:cNvSpPr txBox="1"/>
          <p:nvPr/>
        </p:nvSpPr>
        <p:spPr>
          <a:xfrm>
            <a:off x="4001270" y="1345032"/>
            <a:ext cx="239360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 화면은 메인 화면입니다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메뉴는 버섯 분류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도감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서식지가 있습니다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  <a:endParaRPr lang="ko-KR" altLang="en-US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100CF6-872A-44FC-A190-0FAAC39123C5}"/>
              </a:ext>
            </a:extLst>
          </p:cNvPr>
          <p:cNvSpPr/>
          <p:nvPr/>
        </p:nvSpPr>
        <p:spPr>
          <a:xfrm>
            <a:off x="1673531" y="3591801"/>
            <a:ext cx="1721879" cy="400110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A12D5C-EA2F-4884-93A1-4EF8D4FBBC9C}"/>
              </a:ext>
            </a:extLst>
          </p:cNvPr>
          <p:cNvSpPr/>
          <p:nvPr/>
        </p:nvSpPr>
        <p:spPr>
          <a:xfrm>
            <a:off x="1673531" y="4164631"/>
            <a:ext cx="1721879" cy="400110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792B9B-5E81-42F3-A539-23868DF7D03A}"/>
              </a:ext>
            </a:extLst>
          </p:cNvPr>
          <p:cNvSpPr/>
          <p:nvPr/>
        </p:nvSpPr>
        <p:spPr>
          <a:xfrm>
            <a:off x="1673531" y="4713756"/>
            <a:ext cx="1721879" cy="400110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6256BA-B114-4AE6-8A4C-12849B403BAF}"/>
              </a:ext>
            </a:extLst>
          </p:cNvPr>
          <p:cNvSpPr txBox="1"/>
          <p:nvPr/>
        </p:nvSpPr>
        <p:spPr>
          <a:xfrm>
            <a:off x="5364586" y="4088453"/>
            <a:ext cx="275267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버섯 분류를 클릭하게 되면 </a:t>
            </a:r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다음과 같은 화면이 나타납니다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이 화면에서는 </a:t>
            </a:r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버섯의 종류와</a:t>
            </a:r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서식지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특징</a:t>
            </a:r>
            <a:r>
              <a:rPr lang="en-US" altLang="ko-KR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</a:p>
          <a:p>
            <a:endParaRPr lang="en-US" altLang="ko-KR" sz="1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유사한 버섯을 보여줍니다</a:t>
            </a:r>
            <a:r>
              <a:rPr lang="en-US" altLang="ko-KR" sz="2000" b="1" dirty="0">
                <a:solidFill>
                  <a:srgbClr val="2C2D19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039D43E-577B-4AC8-B2FB-FE876B3FD552}"/>
              </a:ext>
            </a:extLst>
          </p:cNvPr>
          <p:cNvCxnSpPr>
            <a:cxnSpLocks/>
            <a:stCxn id="26" idx="3"/>
            <a:endCxn id="4" idx="1"/>
          </p:cNvCxnSpPr>
          <p:nvPr/>
        </p:nvCxnSpPr>
        <p:spPr>
          <a:xfrm>
            <a:off x="3395410" y="3791856"/>
            <a:ext cx="4674063" cy="110089"/>
          </a:xfrm>
          <a:prstGeom prst="bentConnector3">
            <a:avLst>
              <a:gd name="adj1" fmla="val 50000"/>
            </a:avLst>
          </a:prstGeom>
          <a:ln w="12700">
            <a:solidFill>
              <a:srgbClr val="EB4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7E1938-062A-40FC-8B7E-C0C0713C593D}"/>
              </a:ext>
            </a:extLst>
          </p:cNvPr>
          <p:cNvSpPr/>
          <p:nvPr/>
        </p:nvSpPr>
        <p:spPr>
          <a:xfrm>
            <a:off x="8307629" y="1958539"/>
            <a:ext cx="1528642" cy="1545557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807530-56E6-42BD-9475-64E75F56B0A2}"/>
              </a:ext>
            </a:extLst>
          </p:cNvPr>
          <p:cNvSpPr/>
          <p:nvPr/>
        </p:nvSpPr>
        <p:spPr>
          <a:xfrm>
            <a:off x="10013028" y="1610362"/>
            <a:ext cx="1256279" cy="2003008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DD0DF5-4E2A-429C-98BA-F26285C775D0}"/>
              </a:ext>
            </a:extLst>
          </p:cNvPr>
          <p:cNvSpPr/>
          <p:nvPr/>
        </p:nvSpPr>
        <p:spPr>
          <a:xfrm>
            <a:off x="8310494" y="4414066"/>
            <a:ext cx="2943700" cy="489188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7D654E-83BA-476F-B9E5-04597E846E0D}"/>
              </a:ext>
            </a:extLst>
          </p:cNvPr>
          <p:cNvSpPr/>
          <p:nvPr/>
        </p:nvSpPr>
        <p:spPr>
          <a:xfrm>
            <a:off x="8108636" y="4972953"/>
            <a:ext cx="3247413" cy="1427846"/>
          </a:xfrm>
          <a:prstGeom prst="rect">
            <a:avLst/>
          </a:prstGeom>
          <a:noFill/>
          <a:ln w="19050">
            <a:solidFill>
              <a:srgbClr val="EB44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C3D46-31E6-40AC-B6C1-E62E367CC450}"/>
              </a:ext>
            </a:extLst>
          </p:cNvPr>
          <p:cNvSpPr txBox="1"/>
          <p:nvPr/>
        </p:nvSpPr>
        <p:spPr>
          <a:xfrm>
            <a:off x="4752064" y="1345032"/>
            <a:ext cx="28594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광고를 통한 수익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2000" b="1" dirty="0">
              <a:solidFill>
                <a:srgbClr val="FF0000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구독 서비스 제공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1) </a:t>
            </a:r>
            <a:r>
              <a:rPr lang="ko-KR" altLang="en-US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일일 판별횟수 무제한</a:t>
            </a:r>
            <a:endParaRPr lang="en-US" altLang="ko-KR" sz="1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2) </a:t>
            </a:r>
            <a:r>
              <a:rPr lang="ko-KR" altLang="en-US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광고제거</a:t>
            </a:r>
            <a:endParaRPr lang="en-US" altLang="ko-KR" sz="1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en-US" altLang="ko-KR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3) </a:t>
            </a:r>
            <a:r>
              <a:rPr lang="ko-KR" altLang="en-US" sz="14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전문가 상담 가능</a:t>
            </a:r>
            <a:endParaRPr lang="en-US" altLang="ko-KR" sz="1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CBDBF9-2CDF-40AB-9969-8828D0F0E3C1}"/>
              </a:ext>
            </a:extLst>
          </p:cNvPr>
          <p:cNvSpPr/>
          <p:nvPr/>
        </p:nvSpPr>
        <p:spPr>
          <a:xfrm>
            <a:off x="9053513" y="3767138"/>
            <a:ext cx="59531" cy="69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EA3D0-12E7-44B4-A79A-04DC4758F964}"/>
              </a:ext>
            </a:extLst>
          </p:cNvPr>
          <p:cNvSpPr txBox="1"/>
          <p:nvPr/>
        </p:nvSpPr>
        <p:spPr>
          <a:xfrm>
            <a:off x="9007299" y="3728249"/>
            <a:ext cx="129302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59C3B8-3129-4B02-8779-92F9A6DB7B73}"/>
              </a:ext>
            </a:extLst>
          </p:cNvPr>
          <p:cNvSpPr/>
          <p:nvPr/>
        </p:nvSpPr>
        <p:spPr>
          <a:xfrm>
            <a:off x="167871" y="270146"/>
            <a:ext cx="4281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사업화전략</a:t>
            </a:r>
            <a:r>
              <a:rPr lang="en-US" altLang="ko-KR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-</a:t>
            </a:r>
            <a:r>
              <a:rPr lang="ko-KR" altLang="en-US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13618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6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3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8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7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3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allAtOnce"/>
      <p:bldP spid="26" grpId="0" animBg="1"/>
      <p:bldP spid="26" grpId="1" animBg="1"/>
      <p:bldP spid="26" grpId="2" animBg="1"/>
      <p:bldP spid="27" grpId="0" animBg="1"/>
      <p:bldP spid="27" grpId="1" animBg="1"/>
      <p:bldP spid="28" grpId="0" animBg="1"/>
      <p:bldP spid="28" grpId="1" animBg="1"/>
      <p:bldP spid="30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85620" y="268755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확장성 </a:t>
            </a:r>
            <a:r>
              <a:rPr lang="en-US" altLang="ko-KR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&amp; </a:t>
            </a:r>
            <a:r>
              <a:rPr lang="ko-KR" altLang="en-US" sz="28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펀드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319645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18/</a:t>
            </a:r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20</a:t>
            </a:r>
            <a:endParaRPr lang="ko-KR" altLang="en-US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1776699" y="2035222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3987800" y="2924995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185620" y="1371600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5EC0926-23E0-476B-BD37-10CEF3088B03}"/>
              </a:ext>
            </a:extLst>
          </p:cNvPr>
          <p:cNvCxnSpPr>
            <a:cxnSpLocks/>
          </p:cNvCxnSpPr>
          <p:nvPr/>
        </p:nvCxnSpPr>
        <p:spPr>
          <a:xfrm>
            <a:off x="6096000" y="1191986"/>
            <a:ext cx="0" cy="5384800"/>
          </a:xfrm>
          <a:prstGeom prst="line">
            <a:avLst/>
          </a:prstGeom>
          <a:ln w="38100">
            <a:solidFill>
              <a:srgbClr val="7D77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3C51EA-93C3-4E4F-8E0B-9BF64C38D936}"/>
              </a:ext>
            </a:extLst>
          </p:cNvPr>
          <p:cNvSpPr txBox="1"/>
          <p:nvPr/>
        </p:nvSpPr>
        <p:spPr>
          <a:xfrm>
            <a:off x="2465148" y="1207185"/>
            <a:ext cx="116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확장성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B020C-A48E-4642-B888-599CFF826163}"/>
              </a:ext>
            </a:extLst>
          </p:cNvPr>
          <p:cNvSpPr txBox="1"/>
          <p:nvPr/>
        </p:nvSpPr>
        <p:spPr>
          <a:xfrm>
            <a:off x="8343951" y="1207185"/>
            <a:ext cx="1600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정부 과제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0DF04C-131A-416C-9056-D850282D2BBB}"/>
              </a:ext>
            </a:extLst>
          </p:cNvPr>
          <p:cNvSpPr txBox="1"/>
          <p:nvPr/>
        </p:nvSpPr>
        <p:spPr>
          <a:xfrm>
            <a:off x="422919" y="2145615"/>
            <a:ext cx="52501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독초 판별과 매우 유사하기 때문에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쉽게 프로그램 확장이 가능</a:t>
            </a:r>
            <a:endParaRPr lang="en-US" altLang="ko-KR" sz="20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더 높은 정확도를 가지게 된다면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공장과 같은 시설에서 대규모로 버섯 판별이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가능할 것으로 예상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43A391-DFBD-4BE2-B717-F95A588F1860}"/>
              </a:ext>
            </a:extLst>
          </p:cNvPr>
          <p:cNvSpPr txBox="1"/>
          <p:nvPr/>
        </p:nvSpPr>
        <p:spPr>
          <a:xfrm>
            <a:off x="6445990" y="1909331"/>
            <a:ext cx="539602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저희의 프로그램의 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자금 조달 방안을 탐색해보았을 때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다음과 같은 정부 과제를 찾을 수 있었습니다</a:t>
            </a:r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‘</a:t>
            </a:r>
            <a:r>
              <a:rPr lang="ko-KR" altLang="en-US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자생 생물 조사 발굴 연구 균류분야</a:t>
            </a:r>
            <a:r>
              <a:rPr lang="en-US" altLang="ko-KR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’ </a:t>
            </a:r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[8]</a:t>
            </a: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해당 연구는 독버섯 오남용 방지를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하나의 목표로 두고 있는 과제로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저희 프로그램이 적절히</a:t>
            </a:r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활용될 수</a:t>
            </a:r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있을 것이라고 생각합니다</a:t>
            </a:r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85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275422" y="239276"/>
            <a:ext cx="2377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GitHub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URL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319645" y="641609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19/20</a:t>
            </a:r>
            <a:endParaRPr lang="ko-KR" altLang="en-US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1776699" y="2035222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3987800" y="2924995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275422" y="1992861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0DF04C-131A-416C-9056-D850282D2BBB}"/>
              </a:ext>
            </a:extLst>
          </p:cNvPr>
          <p:cNvSpPr txBox="1"/>
          <p:nvPr/>
        </p:nvSpPr>
        <p:spPr>
          <a:xfrm>
            <a:off x="2955632" y="2145615"/>
            <a:ext cx="184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2DADB-6194-4912-85C6-D9A3D67FC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5" y="1597256"/>
            <a:ext cx="10115550" cy="37623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B54503-E39E-46C8-9307-22A86C174025}"/>
              </a:ext>
            </a:extLst>
          </p:cNvPr>
          <p:cNvSpPr/>
          <p:nvPr/>
        </p:nvSpPr>
        <p:spPr>
          <a:xfrm>
            <a:off x="587912" y="4188178"/>
            <a:ext cx="7099821" cy="222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E202B-FD74-43ED-B1F1-5992CEE16D13}"/>
              </a:ext>
            </a:extLst>
          </p:cNvPr>
          <p:cNvSpPr txBox="1"/>
          <p:nvPr/>
        </p:nvSpPr>
        <p:spPr>
          <a:xfrm>
            <a:off x="2150715" y="4424461"/>
            <a:ext cx="50507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hlinkClick r:id="rId8"/>
              </a:rPr>
              <a:t>https://github.com/robotproject0502</a:t>
            </a:r>
            <a:endParaRPr lang="ko-KR" altLang="en-US" sz="24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17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433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239782" y="19065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출처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307813" y="639433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20/20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AE786-033D-4982-8A8E-56D73C7002B5}"/>
              </a:ext>
            </a:extLst>
          </p:cNvPr>
          <p:cNvSpPr txBox="1"/>
          <p:nvPr/>
        </p:nvSpPr>
        <p:spPr>
          <a:xfrm>
            <a:off x="239782" y="1215006"/>
            <a:ext cx="117124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[1] </a:t>
            </a:r>
            <a:r>
              <a:rPr lang="ko-KR" altLang="en-US" sz="1600" dirty="0" err="1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양재남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600" dirty="0" err="1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강지혁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강윤성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석순자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sz="1600" dirty="0" err="1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김우경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. (2013). “</a:t>
            </a:r>
            <a:r>
              <a:rPr lang="ko-KR" altLang="en-US" sz="1600" dirty="0" err="1"/>
              <a:t>약물과민성증후군과</a:t>
            </a:r>
            <a:r>
              <a:rPr lang="ko-KR" altLang="en-US" sz="1600" dirty="0"/>
              <a:t> 유사한 임상양상을 보인 </a:t>
            </a:r>
            <a:r>
              <a:rPr lang="ko-KR" altLang="en-US" sz="1600" dirty="0" err="1"/>
              <a:t>붉은사슴뿔버섯</a:t>
            </a:r>
            <a:r>
              <a:rPr lang="ko-KR" altLang="en-US" sz="1600" dirty="0"/>
              <a:t> 중독 </a:t>
            </a:r>
            <a:r>
              <a:rPr lang="en-US" altLang="ko-KR" sz="1600" dirty="0"/>
              <a:t>1</a:t>
            </a:r>
            <a:r>
              <a:rPr lang="ko-KR" altLang="en-US" sz="1600" dirty="0"/>
              <a:t>예</a:t>
            </a:r>
            <a:r>
              <a:rPr lang="en-US" altLang="ko-KR" sz="1600" dirty="0"/>
              <a:t>”, </a:t>
            </a:r>
            <a:r>
              <a:rPr lang="ko-KR" altLang="en-US" sz="1600" dirty="0" err="1"/>
              <a:t>대한내과학회지</a:t>
            </a:r>
            <a:r>
              <a:rPr lang="en-US" altLang="ko-KR" sz="1600" dirty="0"/>
              <a:t>, </a:t>
            </a:r>
            <a:r>
              <a:rPr lang="ko-KR" altLang="en-US" sz="1600" dirty="0"/>
              <a:t>제</a:t>
            </a:r>
            <a:r>
              <a:rPr lang="en-US" altLang="ko-KR" sz="1600" dirty="0"/>
              <a:t>85</a:t>
            </a:r>
            <a:r>
              <a:rPr lang="ko-KR" altLang="en-US" sz="1600" dirty="0"/>
              <a:t>권 제</a:t>
            </a:r>
            <a:r>
              <a:rPr lang="en-US" altLang="ko-KR" sz="1600" dirty="0"/>
              <a:t>2</a:t>
            </a:r>
            <a:r>
              <a:rPr lang="ko-KR" altLang="en-US" sz="1600" dirty="0"/>
              <a:t>호</a:t>
            </a:r>
            <a:r>
              <a:rPr lang="en-US" altLang="ko-KR" sz="1600" dirty="0"/>
              <a:t>. 226- 226</a:t>
            </a:r>
            <a:endParaRPr lang="en-US" altLang="ko-KR" sz="1600" dirty="0"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[2] Brandenburg, W. E., &amp; Ward, K. J. (2018). “Mushroom poisoning epidemiology in the United States”. </a:t>
            </a:r>
            <a:r>
              <a:rPr lang="en-US" altLang="ko-KR" sz="1600" dirty="0" err="1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Mycologia</a:t>
            </a:r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110(4), 637-641.</a:t>
            </a:r>
          </a:p>
          <a:p>
            <a:r>
              <a:rPr lang="en-US" altLang="ko-KR" sz="1600" dirty="0"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[3]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백양현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김령훈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양동은</a:t>
            </a:r>
            <a:r>
              <a:rPr lang="en-US" altLang="ko-KR" sz="1600" dirty="0"/>
              <a:t>. (2016). “S-155 </a:t>
            </a:r>
            <a:r>
              <a:rPr lang="ko-KR" altLang="en-US" sz="1600" dirty="0" err="1"/>
              <a:t>흰독큰갓버섯으로</a:t>
            </a:r>
            <a:r>
              <a:rPr lang="ko-KR" altLang="en-US" sz="1600" dirty="0"/>
              <a:t> 인한 간이식 사례</a:t>
            </a:r>
            <a:r>
              <a:rPr lang="en-US" altLang="ko-KR" sz="1600" dirty="0"/>
              <a:t>”. </a:t>
            </a:r>
            <a:r>
              <a:rPr lang="ko-KR" altLang="en-US" sz="1600" dirty="0" err="1"/>
              <a:t>대한내과학회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추계학술발표논문집</a:t>
            </a:r>
            <a:r>
              <a:rPr lang="en-US" altLang="ko-KR" sz="1600" dirty="0"/>
              <a:t>, 2016(1), 127-127.</a:t>
            </a:r>
          </a:p>
          <a:p>
            <a:r>
              <a:rPr lang="en-US" altLang="ko-KR" sz="1600" dirty="0"/>
              <a:t>[4] </a:t>
            </a:r>
            <a:r>
              <a:rPr lang="ko-KR" altLang="en-US" sz="1600" dirty="0"/>
              <a:t>최민성</a:t>
            </a:r>
            <a:r>
              <a:rPr lang="en-US" altLang="ko-KR" sz="1600" dirty="0"/>
              <a:t>, </a:t>
            </a:r>
            <a:r>
              <a:rPr lang="ko-KR" altLang="en-US" sz="1600" dirty="0"/>
              <a:t>김성호</a:t>
            </a:r>
            <a:r>
              <a:rPr lang="en-US" altLang="ko-KR" sz="1600" dirty="0"/>
              <a:t>1, </a:t>
            </a:r>
            <a:r>
              <a:rPr lang="ko-KR" altLang="en-US" sz="1600" dirty="0" err="1"/>
              <a:t>최병하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박소형</a:t>
            </a:r>
            <a:r>
              <a:rPr lang="en-US" altLang="ko-KR" sz="1600" dirty="0"/>
              <a:t>. (2014). “</a:t>
            </a:r>
            <a:r>
              <a:rPr lang="ko-KR" altLang="en-US" sz="1600" dirty="0"/>
              <a:t>독버섯 추정의 식중독으로 유발된 </a:t>
            </a:r>
            <a:r>
              <a:rPr lang="ko-KR" altLang="en-US" sz="1600" dirty="0" err="1"/>
              <a:t>출혈성</a:t>
            </a:r>
            <a:r>
              <a:rPr lang="ko-KR" altLang="en-US" sz="1600" dirty="0"/>
              <a:t> 장염으로 인한 사망 </a:t>
            </a:r>
            <a:r>
              <a:rPr lang="en-US" altLang="ko-KR" sz="1600" dirty="0"/>
              <a:t>–</a:t>
            </a:r>
            <a:r>
              <a:rPr lang="ko-KR" altLang="en-US" sz="1600" dirty="0"/>
              <a:t>증례 보고</a:t>
            </a:r>
            <a:r>
              <a:rPr lang="en-US" altLang="ko-KR" sz="1600" dirty="0"/>
              <a:t>-”.</a:t>
            </a:r>
            <a:r>
              <a:rPr lang="ko-KR" altLang="en-US" sz="1600" dirty="0"/>
              <a:t>대한 법률 학회</a:t>
            </a:r>
            <a:r>
              <a:rPr lang="en-US" altLang="ko-KR" sz="1600" dirty="0"/>
              <a:t>, 26-27 </a:t>
            </a:r>
          </a:p>
          <a:p>
            <a:r>
              <a:rPr lang="en-US" altLang="ko-KR" sz="1600" dirty="0"/>
              <a:t>[5]</a:t>
            </a:r>
            <a:r>
              <a:rPr lang="ko-KR" altLang="en-US" sz="1600" dirty="0"/>
              <a:t> 강훈상</a:t>
            </a:r>
            <a:r>
              <a:rPr lang="en-US" altLang="ko-KR" sz="1600" dirty="0"/>
              <a:t>,</a:t>
            </a:r>
            <a:r>
              <a:rPr lang="en-US" altLang="ko-KR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이란서 독버섯 먹은 주민 </a:t>
            </a:r>
            <a:r>
              <a:rPr lang="en-US" altLang="ko-KR" sz="1600" dirty="0"/>
              <a:t>8</a:t>
            </a:r>
            <a:r>
              <a:rPr lang="ko-KR" altLang="en-US" sz="1600" dirty="0"/>
              <a:t>명 사망</a:t>
            </a:r>
            <a:r>
              <a:rPr lang="en-US" altLang="ko-KR" sz="1600" dirty="0"/>
              <a:t>, 680</a:t>
            </a:r>
            <a:r>
              <a:rPr lang="ko-KR" altLang="en-US" sz="1600" dirty="0"/>
              <a:t>여명 중독</a:t>
            </a:r>
            <a:r>
              <a:rPr lang="en-US" altLang="ko-KR" sz="1600" dirty="0"/>
              <a:t>”, 2018.05.20. &lt;https://www.yna.co.kr/view/AKR20180520045000111”&gt;</a:t>
            </a:r>
          </a:p>
          <a:p>
            <a:r>
              <a:rPr lang="en-US" altLang="ko-KR" sz="1600" dirty="0"/>
              <a:t>[6] </a:t>
            </a:r>
            <a:r>
              <a:rPr lang="ko-KR" altLang="en-US" sz="1600" dirty="0" err="1"/>
              <a:t>채민선</a:t>
            </a:r>
            <a:r>
              <a:rPr lang="en-US" altLang="ko-KR" sz="1600" dirty="0"/>
              <a:t>, “</a:t>
            </a:r>
            <a:r>
              <a:rPr lang="ko-KR" altLang="en-US" sz="1600" dirty="0"/>
              <a:t>등산인구 </a:t>
            </a:r>
            <a:r>
              <a:rPr lang="en-US" altLang="ko-KR" sz="1600" dirty="0"/>
              <a:t>1500</a:t>
            </a:r>
            <a:r>
              <a:rPr lang="ko-KR" altLang="en-US" sz="1600" dirty="0"/>
              <a:t>만 시대</a:t>
            </a:r>
            <a:r>
              <a:rPr lang="en-US" altLang="ko-KR" sz="1600" dirty="0"/>
              <a:t>…</a:t>
            </a:r>
            <a:r>
              <a:rPr lang="ko-KR" altLang="en-US" sz="1600" dirty="0"/>
              <a:t>안전하고 스마트하게</a:t>
            </a:r>
            <a:r>
              <a:rPr lang="en-US" altLang="ko-KR" sz="1600" dirty="0"/>
              <a:t>!”,2017.12.20. &lt;http://www.junggi.co.kr/mobile/view.html?no=20582&gt;</a:t>
            </a:r>
          </a:p>
          <a:p>
            <a:r>
              <a:rPr lang="en-US" altLang="ko-KR" sz="1600" dirty="0"/>
              <a:t>[7] </a:t>
            </a:r>
            <a:r>
              <a:rPr lang="ko-KR" altLang="en-US" sz="1600" dirty="0"/>
              <a:t>김봉수</a:t>
            </a:r>
            <a:r>
              <a:rPr lang="en-US" altLang="ko-KR" sz="1600" dirty="0"/>
              <a:t>, “5</a:t>
            </a:r>
            <a:r>
              <a:rPr lang="ko-KR" altLang="en-US" sz="1600" dirty="0"/>
              <a:t>년간 독버섯 중독 사망 </a:t>
            </a:r>
            <a:r>
              <a:rPr lang="en-US" altLang="ko-KR" sz="1600" dirty="0"/>
              <a:t>7</a:t>
            </a:r>
            <a:r>
              <a:rPr lang="ko-KR" altLang="en-US" sz="1600" dirty="0"/>
              <a:t>명</a:t>
            </a:r>
            <a:r>
              <a:rPr lang="en-US" altLang="ko-KR" sz="1600" dirty="0"/>
              <a:t>… </a:t>
            </a:r>
            <a:r>
              <a:rPr lang="ko-KR" altLang="en-US" sz="1600" dirty="0"/>
              <a:t>가을산행 때 조심하세요</a:t>
            </a:r>
            <a:r>
              <a:rPr lang="en-US" altLang="ko-KR" sz="1600" dirty="0"/>
              <a:t>”, 2017.09.07 &lt;https://www.asiae.co.kr/article/2017090711334722831&gt; </a:t>
            </a:r>
          </a:p>
          <a:p>
            <a:r>
              <a:rPr lang="en-US" altLang="ko-KR" sz="1600" dirty="0"/>
              <a:t>[8] </a:t>
            </a:r>
            <a:r>
              <a:rPr lang="ko-KR" altLang="en-US" sz="1600" dirty="0"/>
              <a:t>자생생물 조사 및 발굴 연구 균류분야</a:t>
            </a:r>
            <a:r>
              <a:rPr lang="en-US" altLang="ko-KR" sz="1600" dirty="0"/>
              <a:t>(5</a:t>
            </a:r>
            <a:r>
              <a:rPr lang="ko-KR" altLang="en-US" sz="1600" dirty="0"/>
              <a:t>단계 </a:t>
            </a:r>
            <a:r>
              <a:rPr lang="en-US" altLang="ko-KR" sz="1600" dirty="0"/>
              <a:t>3</a:t>
            </a:r>
            <a:r>
              <a:rPr lang="ko-KR" altLang="en-US" sz="1600" dirty="0"/>
              <a:t>차년도</a:t>
            </a:r>
            <a:r>
              <a:rPr lang="en-US" altLang="ko-KR" sz="1600" dirty="0"/>
              <a:t>), 2020.02.26 &lt;https://www.ntis.go.kr/rndgate/eg/un/ra/view.do?roRndUid=862900&gt;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8168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균류이(가) 표시된 사진&#10;&#10;자동 생성된 설명">
            <a:extLst>
              <a:ext uri="{FF2B5EF4-FFF2-40B4-BE49-F238E27FC236}">
                <a16:creationId xmlns:a16="http://schemas.microsoft.com/office/drawing/2014/main" id="{9719AE63-D084-4AAB-94E3-A84FEBEFE9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2BE7EF-32C6-45AF-9979-61FA3C551D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F0C99C-C4EB-4B40-A30E-0B09C8EB244C}"/>
              </a:ext>
            </a:extLst>
          </p:cNvPr>
          <p:cNvSpPr/>
          <p:nvPr/>
        </p:nvSpPr>
        <p:spPr>
          <a:xfrm>
            <a:off x="4737267" y="2070267"/>
            <a:ext cx="2717467" cy="271746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7D1D93-5523-4108-89F5-25DA8BBF0E68}"/>
              </a:ext>
            </a:extLst>
          </p:cNvPr>
          <p:cNvGrpSpPr/>
          <p:nvPr/>
        </p:nvGrpSpPr>
        <p:grpSpPr>
          <a:xfrm>
            <a:off x="4362451" y="2826891"/>
            <a:ext cx="3467099" cy="1204218"/>
            <a:chOff x="4362451" y="2890391"/>
            <a:chExt cx="3467099" cy="120421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E256D6-3E1B-4C44-8B83-62BA3D42E879}"/>
                </a:ext>
              </a:extLst>
            </p:cNvPr>
            <p:cNvSpPr txBox="1"/>
            <p:nvPr/>
          </p:nvSpPr>
          <p:spPr>
            <a:xfrm>
              <a:off x="4362451" y="2890391"/>
              <a:ext cx="3467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한돈 삼겹살 600g" panose="020B0600000101010101" pitchFamily="50" charset="-127"/>
                  <a:ea typeface="한돈 삼겹살 600g" panose="020B0600000101010101" pitchFamily="50" charset="-127"/>
                </a:rPr>
                <a:t>THANK</a:t>
              </a:r>
            </a:p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한돈 삼겹살 600g" panose="020B0600000101010101" pitchFamily="50" charset="-127"/>
                  <a:ea typeface="한돈 삼겹살 600g" panose="020B0600000101010101" pitchFamily="50" charset="-127"/>
                </a:rPr>
                <a:t>YOU</a:t>
              </a:r>
              <a:endParaRPr lang="ko-KR" altLang="en-US" sz="4400" dirty="0">
                <a:solidFill>
                  <a:schemeClr val="bg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E24C4E5D-70EC-4654-9340-D74BD6E88737}"/>
                </a:ext>
              </a:extLst>
            </p:cNvPr>
            <p:cNvCxnSpPr>
              <a:cxnSpLocks/>
            </p:cNvCxnSpPr>
            <p:nvPr/>
          </p:nvCxnSpPr>
          <p:spPr>
            <a:xfrm>
              <a:off x="5283750" y="4058609"/>
              <a:ext cx="17676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1967368-E115-4024-AFF0-CAC309D5674F}"/>
                </a:ext>
              </a:extLst>
            </p:cNvPr>
            <p:cNvSpPr/>
            <p:nvPr/>
          </p:nvSpPr>
          <p:spPr>
            <a:xfrm>
              <a:off x="5127676" y="402260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104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14C-8F19-4995-80A1-0A8D4FBC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11" y="1909947"/>
            <a:ext cx="2711700" cy="2738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486C00-CA67-480A-BC72-DF96319E7539}"/>
              </a:ext>
            </a:extLst>
          </p:cNvPr>
          <p:cNvSpPr txBox="1"/>
          <p:nvPr/>
        </p:nvSpPr>
        <p:spPr>
          <a:xfrm>
            <a:off x="5373578" y="2894500"/>
            <a:ext cx="4878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주제</a:t>
            </a:r>
            <a:endParaRPr lang="ko-KR" altLang="en-US" sz="4400" b="1" dirty="0">
              <a:solidFill>
                <a:srgbClr val="60523E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80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85620" y="25246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470328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1734219" y="2035222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21C86-447D-41A7-A8C0-BE2FACEBBFBA}"/>
              </a:ext>
            </a:extLst>
          </p:cNvPr>
          <p:cNvSpPr txBox="1"/>
          <p:nvPr/>
        </p:nvSpPr>
        <p:spPr>
          <a:xfrm>
            <a:off x="5613336" y="2035222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Model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8F49F-1F03-4F31-8501-6E86578F48A2}"/>
              </a:ext>
            </a:extLst>
          </p:cNvPr>
          <p:cNvSpPr txBox="1"/>
          <p:nvPr/>
        </p:nvSpPr>
        <p:spPr>
          <a:xfrm>
            <a:off x="9507682" y="2035222"/>
            <a:ext cx="1063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Output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3987800" y="2924995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4CD358-482A-456F-BC4D-92DF520743F6}"/>
              </a:ext>
            </a:extLst>
          </p:cNvPr>
          <p:cNvSpPr txBox="1"/>
          <p:nvPr/>
        </p:nvSpPr>
        <p:spPr>
          <a:xfrm>
            <a:off x="9243988" y="3374608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BBC91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0</a:t>
            </a:r>
            <a:r>
              <a:rPr lang="en-US" altLang="ko-KR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Or</a:t>
            </a:r>
            <a:r>
              <a:rPr lang="ko-KR" altLang="en-US" sz="36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EB443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1</a:t>
            </a:r>
            <a:endParaRPr lang="ko-KR" altLang="en-US" sz="3600" dirty="0">
              <a:solidFill>
                <a:srgbClr val="EB443E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185620" y="1371600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그림 2050">
            <a:extLst>
              <a:ext uri="{FF2B5EF4-FFF2-40B4-BE49-F238E27FC236}">
                <a16:creationId xmlns:a16="http://schemas.microsoft.com/office/drawing/2014/main" id="{8B0F6061-DDC9-455C-9C3A-D54257F93A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6853" r="70448" b="17036"/>
          <a:stretch/>
        </p:blipFill>
        <p:spPr>
          <a:xfrm>
            <a:off x="21453" y="2440314"/>
            <a:ext cx="3586998" cy="38481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5C7E284-48FA-4B34-AFC7-C87C240702EA}"/>
              </a:ext>
            </a:extLst>
          </p:cNvPr>
          <p:cNvSpPr txBox="1"/>
          <p:nvPr/>
        </p:nvSpPr>
        <p:spPr>
          <a:xfrm>
            <a:off x="3771576" y="1276487"/>
            <a:ext cx="5195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‘</a:t>
            </a:r>
            <a:r>
              <a:rPr lang="en-US" altLang="ko-KR" sz="28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8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 판별 프로그램 </a:t>
            </a:r>
            <a:r>
              <a:rPr lang="en-US" altLang="ko-KR" sz="28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’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D722673-670E-4B56-AE35-3E8BD9D09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85" t="26853" r="30716" b="17036"/>
          <a:stretch/>
        </p:blipFill>
        <p:spPr>
          <a:xfrm>
            <a:off x="3771576" y="2440314"/>
            <a:ext cx="4648848" cy="3848100"/>
          </a:xfrm>
          <a:prstGeom prst="rect">
            <a:avLst/>
          </a:prstGeom>
        </p:spPr>
      </p:pic>
      <p:pic>
        <p:nvPicPr>
          <p:cNvPr id="2060" name="그림 2059">
            <a:extLst>
              <a:ext uri="{FF2B5EF4-FFF2-40B4-BE49-F238E27FC236}">
                <a16:creationId xmlns:a16="http://schemas.microsoft.com/office/drawing/2014/main" id="{F0F4F6E5-ED84-42EB-8239-D1E48047C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4200" y="2437861"/>
            <a:ext cx="3755461" cy="38530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522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5"/>
    </mc:Choice>
    <mc:Fallback xmlns="">
      <p:transition spd="slow" advTm="1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58170" y="208212"/>
            <a:ext cx="448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필요성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(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사용자 관점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)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470328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2/</a:t>
            </a:r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20</a:t>
            </a:r>
            <a:endParaRPr lang="ko-KR" altLang="en-US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23AAB4-2BBD-445A-98CE-7F35C2DFADA5}"/>
              </a:ext>
            </a:extLst>
          </p:cNvPr>
          <p:cNvCxnSpPr>
            <a:cxnSpLocks/>
          </p:cNvCxnSpPr>
          <p:nvPr/>
        </p:nvCxnSpPr>
        <p:spPr>
          <a:xfrm>
            <a:off x="6096000" y="1206500"/>
            <a:ext cx="0" cy="5384800"/>
          </a:xfrm>
          <a:prstGeom prst="line">
            <a:avLst/>
          </a:prstGeom>
          <a:ln w="38100">
            <a:solidFill>
              <a:srgbClr val="7D77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1357473" y="1116580"/>
            <a:ext cx="338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</a:t>
            </a:r>
            <a:r>
              <a:rPr lang="en-US" altLang="ko-KR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,</a:t>
            </a:r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왜 위험할까요</a:t>
            </a:r>
            <a:r>
              <a:rPr lang="en-US" altLang="ko-KR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?</a:t>
            </a:r>
            <a:endParaRPr lang="ko-KR" altLang="en-US" sz="2400" b="1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D4BEB-0352-4EDA-A68A-054384C80F76}"/>
              </a:ext>
            </a:extLst>
          </p:cNvPr>
          <p:cNvSpPr txBox="1"/>
          <p:nvPr/>
        </p:nvSpPr>
        <p:spPr>
          <a:xfrm>
            <a:off x="8065833" y="1016375"/>
            <a:ext cx="1539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중독 사례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4FD1F09-A099-4953-B529-EB3D8CD06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4" y="1853570"/>
            <a:ext cx="973766" cy="97376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50A2D8D-3ED9-4AD3-8C00-E5A5BF3DE9A3}"/>
              </a:ext>
            </a:extLst>
          </p:cNvPr>
          <p:cNvSpPr txBox="1"/>
          <p:nvPr/>
        </p:nvSpPr>
        <p:spPr>
          <a:xfrm>
            <a:off x="6360649" y="1561183"/>
            <a:ext cx="4917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평소 건강하던 </a:t>
            </a:r>
            <a:r>
              <a:rPr lang="en-US" altLang="ko-KR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46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세 남성이 알광대버섯을 섭취하여 </a:t>
            </a:r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간 이식을 받은 사례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[3]</a:t>
            </a:r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31BD8F7-3DD3-4983-8474-99C6873BC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9561" y="2314716"/>
            <a:ext cx="2562081" cy="1649559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7A077B12-4DFD-4D1B-B40E-436E1706C56F}"/>
              </a:ext>
            </a:extLst>
          </p:cNvPr>
          <p:cNvSpPr/>
          <p:nvPr/>
        </p:nvSpPr>
        <p:spPr>
          <a:xfrm>
            <a:off x="7917504" y="4047418"/>
            <a:ext cx="22429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한 번의 중독으로 생긴 간 부전 부위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029D39-2186-4C18-AD12-6A819B26D8CD}"/>
              </a:ext>
            </a:extLst>
          </p:cNvPr>
          <p:cNvSpPr txBox="1"/>
          <p:nvPr/>
        </p:nvSpPr>
        <p:spPr>
          <a:xfrm>
            <a:off x="7306386" y="4561448"/>
            <a:ext cx="3465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독버섯으로 인한 식중독으로 유발된 </a:t>
            </a:r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ko-KR" altLang="en-US" sz="1600" dirty="0" err="1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출혈성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장염으로 인한 사망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[4]</a:t>
            </a:r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13B2649-D0C7-412F-AAB6-4C07AD21D361}"/>
              </a:ext>
            </a:extLst>
          </p:cNvPr>
          <p:cNvGrpSpPr/>
          <p:nvPr/>
        </p:nvGrpSpPr>
        <p:grpSpPr>
          <a:xfrm>
            <a:off x="522760" y="4939970"/>
            <a:ext cx="973758" cy="973766"/>
            <a:chOff x="479070" y="4991950"/>
            <a:chExt cx="540000" cy="54000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293B79D-5363-4EAD-B190-1AB2A3DE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9070" y="5081950"/>
              <a:ext cx="360000" cy="360000"/>
            </a:xfrm>
            <a:prstGeom prst="rect">
              <a:avLst/>
            </a:prstGeom>
          </p:spPr>
        </p:pic>
        <p:pic>
          <p:nvPicPr>
            <p:cNvPr id="36" name="그림 35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0388E9BF-35FB-4D41-8CD8-9FFF678E9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70" y="4991950"/>
              <a:ext cx="540000" cy="54000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E1BFA76-121E-4FD7-8804-1571A643A259}"/>
              </a:ext>
            </a:extLst>
          </p:cNvPr>
          <p:cNvSpPr txBox="1"/>
          <p:nvPr/>
        </p:nvSpPr>
        <p:spPr>
          <a:xfrm>
            <a:off x="6695253" y="5528084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독버섯을 나눠 먹은 주민 </a:t>
            </a:r>
            <a:r>
              <a:rPr lang="en-US" altLang="ko-KR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680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명 중독 </a:t>
            </a:r>
            <a:r>
              <a:rPr lang="en-US" altLang="ko-KR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8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명 사망</a:t>
            </a:r>
            <a:r>
              <a:rPr lang="en-US" altLang="ko-KR" sz="12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[5]</a:t>
            </a:r>
            <a:endParaRPr lang="en-US" altLang="ko-KR" sz="16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9E3BF7-BF06-4E8A-BB22-7361BA377B16}"/>
              </a:ext>
            </a:extLst>
          </p:cNvPr>
          <p:cNvSpPr txBox="1"/>
          <p:nvPr/>
        </p:nvSpPr>
        <p:spPr>
          <a:xfrm>
            <a:off x="1496518" y="1878788"/>
            <a:ext cx="4666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독버섯에 중독될 시</a:t>
            </a:r>
            <a:r>
              <a:rPr lang="en-US" altLang="ko-KR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 </a:t>
            </a:r>
            <a:endParaRPr lang="en-US" altLang="ko-KR" dirty="0">
              <a:solidFill>
                <a:srgbClr val="0C242E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구토</a:t>
            </a:r>
            <a:r>
              <a:rPr lang="en-US" altLang="ko-KR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환각</a:t>
            </a:r>
            <a:r>
              <a:rPr lang="en-US" altLang="ko-KR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마비 등의 증상을 일으키고 </a:t>
            </a:r>
            <a:endParaRPr lang="en-US" altLang="ko-KR" dirty="0">
              <a:solidFill>
                <a:srgbClr val="0C242E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심한 경우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사망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까지 이르게 될 수 있습니다</a:t>
            </a:r>
            <a:endParaRPr lang="ko-KR" altLang="en-US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28833-14BA-4233-BD7B-D62721F38ED2}"/>
              </a:ext>
            </a:extLst>
          </p:cNvPr>
          <p:cNvSpPr txBox="1"/>
          <p:nvPr/>
        </p:nvSpPr>
        <p:spPr>
          <a:xfrm>
            <a:off x="1556841" y="5066419"/>
            <a:ext cx="3918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전문가 조차도 독버섯과 식용버섯의 </a:t>
            </a:r>
            <a:endParaRPr lang="en-US" altLang="ko-KR" dirty="0">
              <a:solidFill>
                <a:srgbClr val="0C242E"/>
              </a:solidFill>
              <a:latin typeface="한돈 삼겹살 300g" panose="020B0600000101010101" pitchFamily="50" charset="-127"/>
              <a:ea typeface="한돈 삼겹살 300g" panose="020B0600000101010101" pitchFamily="50" charset="-127"/>
            </a:endParaRPr>
          </a:p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정확한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구별이 어렵습니다</a:t>
            </a:r>
            <a:r>
              <a:rPr lang="en-US" altLang="ko-KR" sz="11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[2]</a:t>
            </a:r>
            <a:endParaRPr lang="ko-KR" altLang="en-US" sz="11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81A5F0-963F-42CF-B4B2-69E73B3D3D7D}"/>
              </a:ext>
            </a:extLst>
          </p:cNvPr>
          <p:cNvSpPr txBox="1"/>
          <p:nvPr/>
        </p:nvSpPr>
        <p:spPr>
          <a:xfrm>
            <a:off x="1556840" y="3459362"/>
            <a:ext cx="427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/>
              </a:rPr>
              <a:t>만지기만 해도 중독될 수 있는 독버섯도 있으며</a:t>
            </a:r>
            <a:r>
              <a:rPr lang="en-US" altLang="ko-KR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/>
              </a:rPr>
              <a:t>, 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/>
              </a:rPr>
              <a:t>대부분의 독은</a:t>
            </a:r>
            <a:r>
              <a:rPr lang="en-US" altLang="ko-KR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/>
              </a:rPr>
              <a:t> </a:t>
            </a:r>
            <a:r>
              <a:rPr lang="ko-KR" altLang="en-US" dirty="0">
                <a:solidFill>
                  <a:srgbClr val="0C242E"/>
                </a:solidFill>
                <a:latin typeface="한돈 삼겹살 300g" panose="020B0600000101010101" pitchFamily="50" charset="-127"/>
                <a:ea typeface="한돈 삼겹살 300g" panose="020B0600000101010101"/>
              </a:rPr>
              <a:t>만성이기 때문에 </a:t>
            </a:r>
            <a:r>
              <a:rPr lang="ko-KR" altLang="en-US" dirty="0">
                <a:solidFill>
                  <a:srgbClr val="0C242E"/>
                </a:solidFill>
                <a:latin typeface="한돈 삼겹살 600g" panose="020B0600000101010101" pitchFamily="50" charset="-127"/>
                <a:ea typeface="한돈 삼겹살 300g" panose="020B0600000101010101"/>
              </a:rPr>
              <a:t>즉각적인 조치가 어렵습니다</a:t>
            </a:r>
            <a:r>
              <a:rPr lang="en-US" altLang="ko-KR" sz="11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[1]</a:t>
            </a:r>
            <a:endParaRPr lang="ko-KR" altLang="en-US" sz="11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solidFill>
                <a:srgbClr val="0C242E"/>
              </a:solidFill>
              <a:latin typeface="한돈 삼겹살 600g" panose="020B0600000101010101" pitchFamily="50" charset="-127"/>
              <a:ea typeface="한돈 삼겹살 300g" panose="020B0600000101010101"/>
            </a:endParaRPr>
          </a:p>
        </p:txBody>
      </p:sp>
      <p:pic>
        <p:nvPicPr>
          <p:cNvPr id="34" name="그림 33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1E1217F5-39A1-4D34-A269-5F43315390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52" y="3459362"/>
            <a:ext cx="973767" cy="973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42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7"/>
    </mc:Choice>
    <mc:Fallback xmlns="">
      <p:transition spd="slow" advTm="2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48" grpId="0"/>
      <p:bldP spid="51" grpId="0"/>
      <p:bldP spid="52" grpId="0"/>
      <p:bldP spid="56" grpId="0"/>
      <p:bldP spid="2" grpId="0"/>
      <p:bldP spid="3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91ED69A-F085-4D0A-BDF1-28B4B3D976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472C4"/>
              </a:clrFrom>
              <a:clrTo>
                <a:srgbClr val="4472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185620" y="229446"/>
            <a:ext cx="35958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필요성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 (</a:t>
            </a:r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시장 관점</a:t>
            </a:r>
            <a:r>
              <a:rPr lang="en-US" altLang="ko-KR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)</a:t>
            </a:r>
            <a:endParaRPr lang="ko-KR" altLang="en-US" sz="32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23AAB4-2BBD-445A-98CE-7F35C2DFADA5}"/>
              </a:ext>
            </a:extLst>
          </p:cNvPr>
          <p:cNvCxnSpPr>
            <a:cxnSpLocks/>
          </p:cNvCxnSpPr>
          <p:nvPr/>
        </p:nvCxnSpPr>
        <p:spPr>
          <a:xfrm>
            <a:off x="6096000" y="1206500"/>
            <a:ext cx="0" cy="5384800"/>
          </a:xfrm>
          <a:prstGeom prst="line">
            <a:avLst/>
          </a:prstGeom>
          <a:ln w="38100">
            <a:solidFill>
              <a:srgbClr val="7D776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2131296" y="117483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산악인의 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D4BEB-0352-4EDA-A68A-054384C80F76}"/>
              </a:ext>
            </a:extLst>
          </p:cNvPr>
          <p:cNvSpPr txBox="1"/>
          <p:nvPr/>
        </p:nvSpPr>
        <p:spPr>
          <a:xfrm>
            <a:off x="7174158" y="1206500"/>
            <a:ext cx="3566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유사한 프로그램의 흥행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30ABB6CC-3DD3-4000-A4E2-6FAD2E4E50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243866"/>
              </p:ext>
            </p:extLst>
          </p:nvPr>
        </p:nvGraphicFramePr>
        <p:xfrm>
          <a:off x="870979" y="2292268"/>
          <a:ext cx="4353188" cy="2483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34387F7-28AD-40B9-986E-AA8C11D83583}"/>
              </a:ext>
            </a:extLst>
          </p:cNvPr>
          <p:cNvSpPr txBox="1"/>
          <p:nvPr/>
        </p:nvSpPr>
        <p:spPr>
          <a:xfrm>
            <a:off x="474742" y="1653282"/>
            <a:ext cx="543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월 </a:t>
            </a:r>
            <a:r>
              <a:rPr lang="en-US" altLang="ko-KR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회 이상 산을 오르는 한국의 등산객은 </a:t>
            </a:r>
            <a:r>
              <a:rPr lang="en-US" altLang="ko-KR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1500</a:t>
            </a:r>
            <a:r>
              <a:rPr lang="ko-KR" altLang="en-US" sz="1600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만명 정도</a:t>
            </a:r>
            <a:endParaRPr lang="en-US" altLang="ko-KR" sz="12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11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11E7F-6612-4615-9B33-B73EBE76966A}"/>
              </a:ext>
            </a:extLst>
          </p:cNvPr>
          <p:cNvSpPr txBox="1"/>
          <p:nvPr/>
        </p:nvSpPr>
        <p:spPr>
          <a:xfrm>
            <a:off x="7363220" y="2234385"/>
            <a:ext cx="33771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구글 스토어 기준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1000</a:t>
            </a:r>
            <a:r>
              <a:rPr lang="ko-KR" altLang="en-US" sz="2000" b="1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만 이상 </a:t>
            </a:r>
            <a:r>
              <a:rPr lang="ko-KR" altLang="en-US" sz="2000" b="1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다운로드</a:t>
            </a:r>
            <a:endParaRPr lang="en-US" altLang="ko-KR" sz="2000" b="1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1200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B3EF3F-42BD-4F82-8636-4B411764A164}"/>
              </a:ext>
            </a:extLst>
          </p:cNvPr>
          <p:cNvGrpSpPr/>
          <p:nvPr/>
        </p:nvGrpSpPr>
        <p:grpSpPr>
          <a:xfrm>
            <a:off x="7466353" y="3230665"/>
            <a:ext cx="3273974" cy="3185433"/>
            <a:chOff x="7507013" y="3415352"/>
            <a:chExt cx="3273974" cy="318543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FB28818-2C7B-4450-98E4-1D9F7B9AB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89" b="47464"/>
            <a:stretch/>
          </p:blipFill>
          <p:spPr>
            <a:xfrm>
              <a:off x="7507013" y="3415352"/>
              <a:ext cx="3273974" cy="3185433"/>
            </a:xfrm>
            <a:prstGeom prst="rect">
              <a:avLst/>
            </a:prstGeom>
            <a:ln w="19050">
              <a:solidFill>
                <a:srgbClr val="7D7767">
                  <a:alpha val="50000"/>
                </a:srgbClr>
              </a:solidFill>
            </a:ln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668B54E-25D7-4DD6-9403-18E8549ADB02}"/>
                </a:ext>
              </a:extLst>
            </p:cNvPr>
            <p:cNvSpPr/>
            <p:nvPr/>
          </p:nvSpPr>
          <p:spPr>
            <a:xfrm>
              <a:off x="8734567" y="5481868"/>
              <a:ext cx="873456" cy="413965"/>
            </a:xfrm>
            <a:prstGeom prst="rect">
              <a:avLst/>
            </a:prstGeom>
            <a:noFill/>
            <a:ln w="38100">
              <a:solidFill>
                <a:srgbClr val="7D7767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C507E4-ECA5-4EAB-926B-2B66A4956E62}"/>
              </a:ext>
            </a:extLst>
          </p:cNvPr>
          <p:cNvSpPr txBox="1"/>
          <p:nvPr/>
        </p:nvSpPr>
        <p:spPr>
          <a:xfrm>
            <a:off x="11248256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3/20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4C099-53E6-450F-80EC-E90F0E5322FB}"/>
              </a:ext>
            </a:extLst>
          </p:cNvPr>
          <p:cNvSpPr txBox="1"/>
          <p:nvPr/>
        </p:nvSpPr>
        <p:spPr>
          <a:xfrm rot="20195593">
            <a:off x="1916324" y="1350429"/>
            <a:ext cx="3574963" cy="923330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sz="2400" b="1" dirty="0">
                <a:solidFill>
                  <a:srgbClr val="FF0000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잠재적 이용자 수가</a:t>
            </a:r>
            <a:r>
              <a:rPr lang="en-US" altLang="ko-KR" sz="2400" b="1" dirty="0">
                <a:solidFill>
                  <a:srgbClr val="FF0000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sz="2400" b="1" dirty="0">
                <a:solidFill>
                  <a:srgbClr val="FF0000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충분</a:t>
            </a:r>
            <a:endParaRPr lang="en-US" altLang="ko-KR" sz="2400" b="1" dirty="0">
              <a:solidFill>
                <a:srgbClr val="FF0000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FFD35A-7B89-4967-833E-77236441A025}"/>
              </a:ext>
            </a:extLst>
          </p:cNvPr>
          <p:cNvGrpSpPr/>
          <p:nvPr/>
        </p:nvGrpSpPr>
        <p:grpSpPr>
          <a:xfrm>
            <a:off x="1418589" y="4730831"/>
            <a:ext cx="3595338" cy="2021314"/>
            <a:chOff x="1418589" y="4571177"/>
            <a:chExt cx="3595338" cy="2021314"/>
          </a:xfrm>
        </p:grpSpPr>
        <p:graphicFrame>
          <p:nvGraphicFramePr>
            <p:cNvPr id="19" name="차트 18">
              <a:extLst>
                <a:ext uri="{FF2B5EF4-FFF2-40B4-BE49-F238E27FC236}">
                  <a16:creationId xmlns:a16="http://schemas.microsoft.com/office/drawing/2014/main" id="{629C7A67-68A9-4C62-85F0-3D93A6D1407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4833525"/>
                </p:ext>
              </p:extLst>
            </p:nvPr>
          </p:nvGraphicFramePr>
          <p:xfrm>
            <a:off x="1418589" y="4571177"/>
            <a:ext cx="3543299" cy="20213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46BD9A2-5B4B-44CF-9B13-DEE2BEBBDC25}"/>
                </a:ext>
              </a:extLst>
            </p:cNvPr>
            <p:cNvSpPr/>
            <p:nvPr/>
          </p:nvSpPr>
          <p:spPr>
            <a:xfrm>
              <a:off x="3781476" y="6253004"/>
              <a:ext cx="123245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한돈 삼겹살 300g" panose="020B0600000101010101" pitchFamily="50" charset="-127"/>
                  <a:ea typeface="한돈 삼겹살 300g" panose="020B0600000101010101" pitchFamily="50" charset="-127"/>
                </a:rPr>
                <a:t>[</a:t>
              </a:r>
              <a:r>
                <a:rPr lang="ko-KR" altLang="en-US" sz="1100" dirty="0">
                  <a:solidFill>
                    <a:schemeClr val="bg2">
                      <a:lumMod val="50000"/>
                    </a:schemeClr>
                  </a:solidFill>
                  <a:latin typeface="한돈 삼겹살 300g" panose="020B0600000101010101" pitchFamily="50" charset="-127"/>
                  <a:ea typeface="한돈 삼겹살 300g" panose="020B0600000101010101" pitchFamily="50" charset="-127"/>
                </a:rPr>
                <a:t>농촌진흥청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한돈 삼겹살 300g" panose="020B0600000101010101" pitchFamily="50" charset="-127"/>
                  <a:ea typeface="한돈 삼겹살 300g" panose="020B0600000101010101" pitchFamily="50" charset="-127"/>
                </a:rPr>
                <a:t>]</a:t>
              </a:r>
              <a:r>
                <a:rPr lang="en-US" altLang="ko-KR" sz="1000" dirty="0">
                  <a:solidFill>
                    <a:schemeClr val="bg2">
                      <a:lumMod val="50000"/>
                    </a:schemeClr>
                  </a:solidFill>
                  <a:latin typeface="한돈 삼겹살 300g" panose="020B0600000101010101" pitchFamily="50" charset="-127"/>
                  <a:ea typeface="한돈 삼겹살 300g" panose="020B0600000101010101" pitchFamily="50" charset="-127"/>
                </a:rPr>
                <a:t>[7]</a:t>
              </a:r>
              <a:endParaRPr lang="ko-KR" altLang="en-US" sz="1100" dirty="0">
                <a:solidFill>
                  <a:schemeClr val="bg2">
                    <a:lumMod val="50000"/>
                  </a:schemeClr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7F7A7A6-8F25-4E1D-81D7-591BC4641891}"/>
              </a:ext>
            </a:extLst>
          </p:cNvPr>
          <p:cNvSpPr txBox="1"/>
          <p:nvPr/>
        </p:nvSpPr>
        <p:spPr>
          <a:xfrm>
            <a:off x="5013928" y="1972775"/>
            <a:ext cx="108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산림청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]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</a:rPr>
              <a:t>[6]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E0511B-9655-4FF3-BE7C-2063C3EA3CC0}"/>
              </a:ext>
            </a:extLst>
          </p:cNvPr>
          <p:cNvSpPr/>
          <p:nvPr/>
        </p:nvSpPr>
        <p:spPr>
          <a:xfrm>
            <a:off x="8693908" y="5297181"/>
            <a:ext cx="873456" cy="413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4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Graphic spid="26" grpId="0">
        <p:bldAsOne/>
      </p:bldGraphic>
      <p:bldP spid="4" grpId="0" animBg="1"/>
      <p:bldP spid="9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98D8C4-45F7-48A0-9285-A172E7A1D1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326622" y="22032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실제일정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470328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4/20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1EE0A-DB14-46C2-84CA-6A589B591804}"/>
              </a:ext>
            </a:extLst>
          </p:cNvPr>
          <p:cNvSpPr txBox="1"/>
          <p:nvPr/>
        </p:nvSpPr>
        <p:spPr>
          <a:xfrm>
            <a:off x="1734219" y="2035222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Input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721C86-447D-41A7-A8C0-BE2FACEBBFBA}"/>
              </a:ext>
            </a:extLst>
          </p:cNvPr>
          <p:cNvSpPr txBox="1"/>
          <p:nvPr/>
        </p:nvSpPr>
        <p:spPr>
          <a:xfrm>
            <a:off x="5613336" y="2035222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Model</a:t>
            </a:r>
            <a:endParaRPr lang="ko-KR" altLang="en-US" sz="2000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78F49F-1F03-4F31-8501-6E86578F48A2}"/>
              </a:ext>
            </a:extLst>
          </p:cNvPr>
          <p:cNvSpPr txBox="1"/>
          <p:nvPr/>
        </p:nvSpPr>
        <p:spPr>
          <a:xfrm>
            <a:off x="9163530" y="2002618"/>
            <a:ext cx="825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Output</a:t>
            </a:r>
            <a:endParaRPr lang="ko-KR" altLang="en-US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pic>
        <p:nvPicPr>
          <p:cNvPr id="38" name="Picture 6" descr="R: Neural Nets and CNN Architecture in R - Masterclass! | Udemy">
            <a:extLst>
              <a:ext uri="{FF2B5EF4-FFF2-40B4-BE49-F238E27FC236}">
                <a16:creationId xmlns:a16="http://schemas.microsoft.com/office/drawing/2014/main" id="{EF9D8C5B-86FD-4C51-BA84-BF442758E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6305" r="9822" b="24010"/>
          <a:stretch/>
        </p:blipFill>
        <p:spPr bwMode="auto">
          <a:xfrm>
            <a:off x="3987800" y="2924995"/>
            <a:ext cx="4216400" cy="15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4CD358-482A-456F-BC4D-92DF520743F6}"/>
              </a:ext>
            </a:extLst>
          </p:cNvPr>
          <p:cNvSpPr txBox="1"/>
          <p:nvPr/>
        </p:nvSpPr>
        <p:spPr>
          <a:xfrm>
            <a:off x="8847738" y="3342004"/>
            <a:ext cx="74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BBC9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0</a:t>
            </a:r>
            <a:r>
              <a:rPr lang="en-US" altLang="ko-KR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Or</a:t>
            </a:r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en-US" altLang="ko-KR" sz="2000" dirty="0">
                <a:solidFill>
                  <a:srgbClr val="EB443E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1</a:t>
            </a:r>
            <a:endParaRPr lang="ko-KR" altLang="en-US" sz="2000" dirty="0">
              <a:solidFill>
                <a:srgbClr val="EB443E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2053" name="직사각형 2052">
            <a:extLst>
              <a:ext uri="{FF2B5EF4-FFF2-40B4-BE49-F238E27FC236}">
                <a16:creationId xmlns:a16="http://schemas.microsoft.com/office/drawing/2014/main" id="{D92E13F6-6B9D-4166-A6C8-577694F71F88}"/>
              </a:ext>
            </a:extLst>
          </p:cNvPr>
          <p:cNvSpPr/>
          <p:nvPr/>
        </p:nvSpPr>
        <p:spPr>
          <a:xfrm>
            <a:off x="188060" y="1911892"/>
            <a:ext cx="1181588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89267-7DC5-45B4-AAE1-09DAF951632A}"/>
              </a:ext>
            </a:extLst>
          </p:cNvPr>
          <p:cNvSpPr txBox="1"/>
          <p:nvPr/>
        </p:nvSpPr>
        <p:spPr>
          <a:xfrm>
            <a:off x="6096001" y="2402728"/>
            <a:ext cx="5374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sz="2000" dirty="0">
              <a:solidFill>
                <a:srgbClr val="2C2D19"/>
              </a:solidFill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22EE5-1A87-4ADF-A261-011F467D1B13}"/>
              </a:ext>
            </a:extLst>
          </p:cNvPr>
          <p:cNvSpPr txBox="1"/>
          <p:nvPr/>
        </p:nvSpPr>
        <p:spPr>
          <a:xfrm>
            <a:off x="10380903" y="5254230"/>
            <a:ext cx="782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ko-KR" altLang="en-US" sz="900" dirty="0" err="1"/>
              <a:t>간트차트</a:t>
            </a:r>
            <a:r>
              <a:rPr lang="en-US" altLang="ko-KR" sz="900" dirty="0"/>
              <a:t>]</a:t>
            </a:r>
            <a:r>
              <a:rPr lang="ko-KR" altLang="en-US" sz="9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8B400-CFEF-4A03-8D76-ADEAA2868A01}"/>
              </a:ext>
            </a:extLst>
          </p:cNvPr>
          <p:cNvSpPr txBox="1"/>
          <p:nvPr/>
        </p:nvSpPr>
        <p:spPr>
          <a:xfrm>
            <a:off x="6438726" y="917396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56D8C68-235E-46C1-A94C-83BA9348B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02976"/>
              </p:ext>
            </p:extLst>
          </p:nvPr>
        </p:nvGraphicFramePr>
        <p:xfrm>
          <a:off x="1181099" y="1603770"/>
          <a:ext cx="9829801" cy="3611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1">
                  <a:extLst>
                    <a:ext uri="{9D8B030D-6E8A-4147-A177-3AD203B41FA5}">
                      <a16:colId xmlns:a16="http://schemas.microsoft.com/office/drawing/2014/main" val="3572100520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3289266845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8879241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34867638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52662895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886701893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566699830"/>
                    </a:ext>
                  </a:extLst>
                </a:gridCol>
              </a:tblGrid>
              <a:tr h="509791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/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5.10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5.17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5.24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5.31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6.7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</a:rPr>
                        <a:t>6.14</a:t>
                      </a:r>
                      <a:endParaRPr lang="ko-KR" alt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D77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267789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데이터 조사</a:t>
                      </a:r>
                      <a:endParaRPr lang="ko-KR" altLang="en-US" sz="1600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71810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이미지 데이터 </a:t>
                      </a:r>
                      <a:r>
                        <a:rPr lang="ko-KR" altLang="en-US" sz="1600" dirty="0" err="1">
                          <a:solidFill>
                            <a:srgbClr val="60523E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크롤링</a:t>
                      </a:r>
                      <a:endParaRPr lang="ko-KR" altLang="en-US" sz="1600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66266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  <a:ea typeface="빙그레 메로나체" panose="020B0503000000000000" pitchFamily="50" charset="-127"/>
                        </a:rPr>
                        <a:t>데이터 분석 및 분류</a:t>
                      </a:r>
                      <a:endParaRPr lang="ko-KR" altLang="en-US" sz="1600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257118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프로그램 코드 작성</a:t>
                      </a:r>
                      <a:endParaRPr lang="ko-KR" altLang="en-US" sz="1600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302019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</a:rPr>
                        <a:t>프로그램 테스트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983786"/>
                  </a:ext>
                </a:extLst>
              </a:tr>
              <a:tr h="516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solidFill>
                            <a:srgbClr val="60523E"/>
                          </a:solidFill>
                          <a:latin typeface="빙그레 메로나체" panose="020B0503000000000000" pitchFamily="50" charset="-127"/>
                          <a:ea typeface="빙그레 메로나체" panose="020B0503000000000000" pitchFamily="50" charset="-127"/>
                        </a:rPr>
                        <a:t>프로그램 마무리</a:t>
                      </a:r>
                      <a:endParaRPr lang="ko-KR" altLang="en-US" sz="1600" dirty="0">
                        <a:solidFill>
                          <a:srgbClr val="60523E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238619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5771213-FE3A-43A0-B8DF-7C18FB170843}"/>
              </a:ext>
            </a:extLst>
          </p:cNvPr>
          <p:cNvSpPr/>
          <p:nvPr/>
        </p:nvSpPr>
        <p:spPr>
          <a:xfrm>
            <a:off x="3867149" y="2288569"/>
            <a:ext cx="1206838" cy="182444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05E138-5309-4842-AE56-C90DB837DBE1}"/>
              </a:ext>
            </a:extLst>
          </p:cNvPr>
          <p:cNvSpPr txBox="1"/>
          <p:nvPr/>
        </p:nvSpPr>
        <p:spPr>
          <a:xfrm>
            <a:off x="3258742" y="1610192"/>
            <a:ext cx="92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일정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2185ECD-1E81-4957-AA1E-90EE4A42D2CB}"/>
              </a:ext>
            </a:extLst>
          </p:cNvPr>
          <p:cNvCxnSpPr>
            <a:cxnSpLocks/>
          </p:cNvCxnSpPr>
          <p:nvPr/>
        </p:nvCxnSpPr>
        <p:spPr>
          <a:xfrm>
            <a:off x="1147763" y="1610192"/>
            <a:ext cx="2719387" cy="4876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FB4C4BD-7DEA-40D3-8B26-B784C59DE92A}"/>
              </a:ext>
            </a:extLst>
          </p:cNvPr>
          <p:cNvSpPr txBox="1"/>
          <p:nvPr/>
        </p:nvSpPr>
        <p:spPr>
          <a:xfrm>
            <a:off x="1187483" y="1728512"/>
            <a:ext cx="922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ea typeface="빙그레 메로나체" panose="020B0503000000000000" pitchFamily="50" charset="-127"/>
              </a:rPr>
              <a:t>단계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6628D82-7143-48E1-B66A-417257DB32ED}"/>
              </a:ext>
            </a:extLst>
          </p:cNvPr>
          <p:cNvSpPr/>
          <p:nvPr/>
        </p:nvSpPr>
        <p:spPr>
          <a:xfrm>
            <a:off x="6813550" y="3307770"/>
            <a:ext cx="1231900" cy="179060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8B9F88C-E98C-4037-9189-33792D283EEA}"/>
              </a:ext>
            </a:extLst>
          </p:cNvPr>
          <p:cNvSpPr/>
          <p:nvPr/>
        </p:nvSpPr>
        <p:spPr>
          <a:xfrm>
            <a:off x="5073986" y="2811548"/>
            <a:ext cx="2380913" cy="182444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8C870B8-3053-41AC-9BAE-CCC36F3EDAEC}"/>
              </a:ext>
            </a:extLst>
          </p:cNvPr>
          <p:cNvSpPr/>
          <p:nvPr/>
        </p:nvSpPr>
        <p:spPr>
          <a:xfrm>
            <a:off x="8045450" y="3841899"/>
            <a:ext cx="1111250" cy="167198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804C1CB-5836-41AF-8B51-2A3752F67127}"/>
              </a:ext>
            </a:extLst>
          </p:cNvPr>
          <p:cNvSpPr/>
          <p:nvPr/>
        </p:nvSpPr>
        <p:spPr>
          <a:xfrm>
            <a:off x="9163530" y="4348801"/>
            <a:ext cx="1064973" cy="167198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29F8666-3687-46BD-B32F-E3B64329252F}"/>
              </a:ext>
            </a:extLst>
          </p:cNvPr>
          <p:cNvSpPr/>
          <p:nvPr/>
        </p:nvSpPr>
        <p:spPr>
          <a:xfrm>
            <a:off x="10228503" y="4882261"/>
            <a:ext cx="782397" cy="167198"/>
          </a:xfrm>
          <a:prstGeom prst="rect">
            <a:avLst/>
          </a:prstGeom>
          <a:solidFill>
            <a:srgbClr val="6052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67" grpId="0" animBg="1"/>
      <p:bldP spid="85" grpId="0" animBg="1"/>
      <p:bldP spid="86" grpId="0" animBg="1"/>
      <p:bldP spid="87" grpId="0" animBg="1"/>
      <p:bldP spid="8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균류이(가) 표시된 사진&#10;&#10;자동 생성된 설명">
            <a:extLst>
              <a:ext uri="{FF2B5EF4-FFF2-40B4-BE49-F238E27FC236}">
                <a16:creationId xmlns:a16="http://schemas.microsoft.com/office/drawing/2014/main" id="{2CAE7CC7-D303-4E04-913F-9DD22642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450740-4AA6-44E5-BCCE-D4EF47A067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383026B-E0F7-4FBF-9619-C6030C4A0A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378" y="0"/>
            <a:ext cx="12220755" cy="71247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7BC95C76-6827-4CDC-B73D-E5F9BDCFBF9D}"/>
              </a:ext>
            </a:extLst>
          </p:cNvPr>
          <p:cNvSpPr/>
          <p:nvPr/>
        </p:nvSpPr>
        <p:spPr>
          <a:xfrm flipV="1">
            <a:off x="-28756" y="6663253"/>
            <a:ext cx="12220755" cy="194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CE345-A02F-429D-AD1C-A54A2E46C4BF}"/>
              </a:ext>
            </a:extLst>
          </p:cNvPr>
          <p:cNvSpPr txBox="1"/>
          <p:nvPr/>
        </p:nvSpPr>
        <p:spPr>
          <a:xfrm>
            <a:off x="376487" y="19342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B1F9B-13ED-4F88-B3BD-8E41C646328D}"/>
              </a:ext>
            </a:extLst>
          </p:cNvPr>
          <p:cNvSpPr txBox="1"/>
          <p:nvPr/>
        </p:nvSpPr>
        <p:spPr>
          <a:xfrm>
            <a:off x="11470328" y="641609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C2D19"/>
                </a:solidFill>
                <a:latin typeface="한돈 삼겹살 600g" panose="020B0600000101010101" pitchFamily="50" charset="-127"/>
                <a:ea typeface="한돈 삼겹살 600g" panose="020B0600000101010101" pitchFamily="50" charset="-127"/>
              </a:rPr>
              <a:t>5/20</a:t>
            </a:r>
            <a:endParaRPr lang="ko-KR" altLang="en-US" dirty="0">
              <a:solidFill>
                <a:srgbClr val="2C2D19"/>
              </a:solidFill>
              <a:latin typeface="한돈 삼겹살 600g" panose="020B0600000101010101" pitchFamily="50" charset="-127"/>
              <a:ea typeface="한돈 삼겹살 600g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23AAB4-2BBD-445A-98CE-7F35C2DFADA5}"/>
              </a:ext>
            </a:extLst>
          </p:cNvPr>
          <p:cNvCxnSpPr>
            <a:cxnSpLocks/>
          </p:cNvCxnSpPr>
          <p:nvPr/>
        </p:nvCxnSpPr>
        <p:spPr>
          <a:xfrm>
            <a:off x="6096000" y="1107006"/>
            <a:ext cx="0" cy="5678424"/>
          </a:xfrm>
          <a:prstGeom prst="line">
            <a:avLst/>
          </a:prstGeom>
          <a:ln w="38100">
            <a:solidFill>
              <a:srgbClr val="7D77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42FB40C-6974-42D9-8F61-0CC68C33B674}"/>
              </a:ext>
            </a:extLst>
          </p:cNvPr>
          <p:cNvSpPr txBox="1"/>
          <p:nvPr/>
        </p:nvSpPr>
        <p:spPr>
          <a:xfrm>
            <a:off x="376487" y="1298592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프로젝트 관리자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D4BEB-0352-4EDA-A68A-054384C80F76}"/>
              </a:ext>
            </a:extLst>
          </p:cNvPr>
          <p:cNvSpPr txBox="1"/>
          <p:nvPr/>
        </p:nvSpPr>
        <p:spPr>
          <a:xfrm>
            <a:off x="6506160" y="1239945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설계자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BFFDAC-3E03-4A08-8A61-AD71EE183AED}"/>
              </a:ext>
            </a:extLst>
          </p:cNvPr>
          <p:cNvSpPr txBox="1"/>
          <p:nvPr/>
        </p:nvSpPr>
        <p:spPr>
          <a:xfrm>
            <a:off x="480572" y="406098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개발자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AFB56-EFE8-45ED-95F7-5326A3040EA1}"/>
              </a:ext>
            </a:extLst>
          </p:cNvPr>
          <p:cNvSpPr txBox="1"/>
          <p:nvPr/>
        </p:nvSpPr>
        <p:spPr>
          <a:xfrm>
            <a:off x="6506159" y="406098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2C2D19"/>
                </a:solidFill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테스터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EAC45E2-859F-4D96-8120-784F094ECD1A}"/>
              </a:ext>
            </a:extLst>
          </p:cNvPr>
          <p:cNvCxnSpPr>
            <a:cxnSpLocks/>
          </p:cNvCxnSpPr>
          <p:nvPr/>
        </p:nvCxnSpPr>
        <p:spPr>
          <a:xfrm>
            <a:off x="410151" y="3835392"/>
            <a:ext cx="11371698" cy="0"/>
          </a:xfrm>
          <a:prstGeom prst="line">
            <a:avLst/>
          </a:prstGeom>
          <a:ln w="38100">
            <a:solidFill>
              <a:srgbClr val="7D776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42A083A-043E-4F1C-AC20-FE296E7D398C}"/>
              </a:ext>
            </a:extLst>
          </p:cNvPr>
          <p:cNvSpPr txBox="1"/>
          <p:nvPr/>
        </p:nvSpPr>
        <p:spPr>
          <a:xfrm>
            <a:off x="376487" y="1822279"/>
            <a:ext cx="2194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프로젝트의 일정과 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진행사항 관리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담당 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: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서정연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8FC2AAF-11F0-425E-A903-5C44DEDC0127}"/>
              </a:ext>
            </a:extLst>
          </p:cNvPr>
          <p:cNvSpPr txBox="1"/>
          <p:nvPr/>
        </p:nvSpPr>
        <p:spPr>
          <a:xfrm>
            <a:off x="6449410" y="1822279"/>
            <a:ext cx="284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프로그램의 전반적인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구조를 설계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담당 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: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김성호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C798BF0-836D-4EDA-9340-43FA1DF35397}"/>
              </a:ext>
            </a:extLst>
          </p:cNvPr>
          <p:cNvSpPr txBox="1"/>
          <p:nvPr/>
        </p:nvSpPr>
        <p:spPr>
          <a:xfrm>
            <a:off x="6396359" y="4576401"/>
            <a:ext cx="319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프로그램이 다양한 환경에서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정상적으로 작동하는지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확인 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담당 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: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박수진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C2D6BC-1B42-481E-89AA-5C7BB03CA11E}"/>
              </a:ext>
            </a:extLst>
          </p:cNvPr>
          <p:cNvSpPr txBox="1"/>
          <p:nvPr/>
        </p:nvSpPr>
        <p:spPr>
          <a:xfrm>
            <a:off x="447841" y="4576401"/>
            <a:ext cx="2452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프로그램에 필요한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개발을 담당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  <a:p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담당 </a:t>
            </a:r>
            <a:r>
              <a:rPr lang="en-US" altLang="ko-KR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: </a:t>
            </a:r>
            <a:r>
              <a:rPr lang="ko-KR" altLang="en-US" dirty="0">
                <a:latin typeface="빙그레 메로나체" panose="020B0503000000000000" pitchFamily="50" charset="-127"/>
                <a:ea typeface="빙그레 메로나체" panose="020B0503000000000000" pitchFamily="50" charset="-127"/>
              </a:rPr>
              <a:t>정민경</a:t>
            </a:r>
            <a:endParaRPr lang="en-US" altLang="ko-KR" dirty="0">
              <a:latin typeface="빙그레 메로나체" panose="020B0503000000000000" pitchFamily="50" charset="-127"/>
              <a:ea typeface="빙그레 메로나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484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9B414C-8F19-4995-80A1-0A8D4FBC7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11" y="1909946"/>
            <a:ext cx="2711700" cy="27385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486C00-CA67-480A-BC72-DF96319E7539}"/>
              </a:ext>
            </a:extLst>
          </p:cNvPr>
          <p:cNvSpPr txBox="1"/>
          <p:nvPr/>
        </p:nvSpPr>
        <p:spPr>
          <a:xfrm>
            <a:off x="4404968" y="3044279"/>
            <a:ext cx="6893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60523E"/>
                </a:solidFill>
                <a:latin typeface="한돈 삼겹살 300g" panose="020B0600000101010101" pitchFamily="50" charset="-127"/>
                <a:ea typeface="한돈 삼겹살 300g" panose="020B0600000101010101" pitchFamily="50" charset="-127"/>
              </a:rPr>
              <a:t>데이터 수집 및 처리 과정</a:t>
            </a:r>
          </a:p>
        </p:txBody>
      </p:sp>
    </p:spTree>
    <p:extLst>
      <p:ext uri="{BB962C8B-B14F-4D97-AF65-F5344CB8AC3E}">
        <p14:creationId xmlns:p14="http://schemas.microsoft.com/office/powerpoint/2010/main" val="25334028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4.1|2.3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2436</Words>
  <Application>Microsoft Office PowerPoint</Application>
  <PresentationFormat>와이드스크린</PresentationFormat>
  <Paragraphs>371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빙그레 메로나체</vt:lpstr>
      <vt:lpstr>한돈 삼겹살 300g</vt:lpstr>
      <vt:lpstr>한돈 삼겹살 600g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이름</dc:title>
  <dc:creator>정 민경</dc:creator>
  <cp:lastModifiedBy>박수진</cp:lastModifiedBy>
  <cp:revision>660</cp:revision>
  <dcterms:created xsi:type="dcterms:W3CDTF">2020-05-02T08:43:40Z</dcterms:created>
  <dcterms:modified xsi:type="dcterms:W3CDTF">2020-06-15T17:55:55Z</dcterms:modified>
</cp:coreProperties>
</file>